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340" r:id="rId2"/>
    <p:sldId id="341" r:id="rId3"/>
    <p:sldId id="342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73" r:id="rId12"/>
    <p:sldId id="276" r:id="rId13"/>
    <p:sldId id="271" r:id="rId14"/>
    <p:sldId id="279" r:id="rId15"/>
    <p:sldId id="280" r:id="rId16"/>
    <p:sldId id="281" r:id="rId17"/>
    <p:sldId id="282" r:id="rId18"/>
    <p:sldId id="283" r:id="rId19"/>
  </p:sldIdLst>
  <p:sldSz cx="12192000" cy="6858000"/>
  <p:notesSz cx="12192000" cy="6858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Meiryo UI" panose="020B0604030504040204" pitchFamily="34" charset="-128"/>
      <p:regular r:id="rId25"/>
      <p:bold r:id="rId26"/>
      <p:italic r:id="rId27"/>
      <p:boldItalic r:id="rId28"/>
    </p:embeddedFont>
    <p:embeddedFont>
      <p:font typeface="Segoe UI Black" panose="020B0A02040204020203" pitchFamily="3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E1C2A9-961D-41B9-899E-13FD43E9AFB1}">
  <a:tblStyle styleId="{0DE1C2A9-961D-41B9-899E-13FD43E9A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16C4F0-2E59-4794-B8C4-EEA8169EA2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0CF260-4C5C-4F76-A25E-2CF28D6E21FD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4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9c420c0e13_0_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19c420c0e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a4cceee642_0_1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1a4cceee64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a4cceee642_0_18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a4cceee64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a4cceee642_0_1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a4cceee64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4cceee642_0_1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a4cceee64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dd9f6f304_2_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ddd9f6f30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dd9f6f304_2_6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ddd9f6f304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dd9f6f304_2_9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ddd9f6f304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d9f6f304_2_1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dd9f6f304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dd9f6f304_2_15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ddd9f6f304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582547" y="2752801"/>
            <a:ext cx="902690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2357437" y="2205037"/>
            <a:ext cx="7329805" cy="335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582547" y="2752801"/>
            <a:ext cx="902690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582547" y="2752801"/>
            <a:ext cx="902690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E465F-10A2-2558-8C40-854A01781FB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023D931E-47C4-683D-5F5F-08298A4974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9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41D6D2-5C28-FCF0-D87D-41AF4598ADA9}"/>
              </a:ext>
            </a:extLst>
          </p:cNvPr>
          <p:cNvGrpSpPr/>
          <p:nvPr userDrawn="1"/>
        </p:nvGrpSpPr>
        <p:grpSpPr>
          <a:xfrm>
            <a:off x="0" y="0"/>
            <a:ext cx="12192000" cy="735214"/>
            <a:chOff x="0" y="0"/>
            <a:chExt cx="12192000" cy="7352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994CC89-7CEA-4FEC-6750-E75E544EA6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57"/>
              <a:ext cx="12192000" cy="727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588883-CE31-193C-6FE2-847AF923FE69}"/>
                </a:ext>
              </a:extLst>
            </p:cNvPr>
            <p:cNvSpPr txBox="1"/>
            <p:nvPr/>
          </p:nvSpPr>
          <p:spPr>
            <a:xfrm>
              <a:off x="0" y="0"/>
              <a:ext cx="12192000" cy="73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sz="4000" b="0" i="0" u="none" strike="noStrike" kern="0" cap="none" spc="-1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rlito"/>
                  <a:ea typeface="+mj-ea"/>
                </a:rPr>
                <a:t> </a:t>
              </a:r>
              <a:endParaRPr lang="en-US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F09CE-65B7-ADDC-CD6E-C8E51BB52E4F}"/>
              </a:ext>
            </a:extLst>
          </p:cNvPr>
          <p:cNvCxnSpPr>
            <a:cxnSpLocks/>
          </p:cNvCxnSpPr>
          <p:nvPr userDrawn="1"/>
        </p:nvCxnSpPr>
        <p:spPr>
          <a:xfrm>
            <a:off x="0" y="6553200"/>
            <a:ext cx="9372600" cy="0"/>
          </a:xfrm>
          <a:prstGeom prst="line">
            <a:avLst/>
          </a:prstGeom>
          <a:ln w="19050">
            <a:solidFill>
              <a:srgbClr val="FFD80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ECC7DDA5-8CF0-4A04-A7E4-E61ED6F584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6369851"/>
            <a:ext cx="2528952" cy="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older 2">
            <a:extLst>
              <a:ext uri="{FF2B5EF4-FFF2-40B4-BE49-F238E27FC236}">
                <a16:creationId xmlns:a16="http://schemas.microsoft.com/office/drawing/2014/main" id="{400EE181-5351-151C-BA3B-7E7924B17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59830"/>
            <a:ext cx="11963400" cy="615553"/>
          </a:xfrm>
        </p:spPr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r>
              <a:rPr lang="en-US" dirty="0"/>
              <a:t>Add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78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82547" y="2752801"/>
            <a:ext cx="902690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57437" y="2205037"/>
            <a:ext cx="7329805" cy="335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 descr="{&quot;HashCode&quot;:1235388660,&quot;Placement&quot;:&quot;Footer&quot;,&quot;Top&quot;:525.346863,&quot;Left&quot;:462.094818,&quot;SlideWidth&quot;:960,&quot;SlideHeight&quot;:540}"/>
          <p:cNvSpPr txBox="1"/>
          <p:nvPr/>
        </p:nvSpPr>
        <p:spPr>
          <a:xfrm>
            <a:off x="5868604" y="6671905"/>
            <a:ext cx="454791" cy="18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626469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61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15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15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Visualization Images - Free Download on Freepik">
            <a:extLst>
              <a:ext uri="{FF2B5EF4-FFF2-40B4-BE49-F238E27FC236}">
                <a16:creationId xmlns:a16="http://schemas.microsoft.com/office/drawing/2014/main" id="{CA159194-6906-3E9B-CC7E-545138AC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2" y="0"/>
            <a:ext cx="12344401" cy="68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749C-17F1-7E91-A575-9227FCA51823}"/>
              </a:ext>
            </a:extLst>
          </p:cNvPr>
          <p:cNvSpPr/>
          <p:nvPr/>
        </p:nvSpPr>
        <p:spPr>
          <a:xfrm>
            <a:off x="-152400" y="0"/>
            <a:ext cx="12344400" cy="6858000"/>
          </a:xfrm>
          <a:prstGeom prst="rect">
            <a:avLst/>
          </a:prstGeom>
          <a:solidFill>
            <a:srgbClr val="003768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8C8A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1DD11-1443-DB76-8FF9-659A6F15AA43}"/>
              </a:ext>
            </a:extLst>
          </p:cNvPr>
          <p:cNvSpPr txBox="1"/>
          <p:nvPr/>
        </p:nvSpPr>
        <p:spPr>
          <a:xfrm>
            <a:off x="2590800" y="381000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i="0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DSA5400</a:t>
            </a:r>
            <a:endParaRPr lang="en-US" sz="6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Leelawadee" panose="020B05020402040202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B5CB9-66D3-A175-3587-FF23F9716912}"/>
              </a:ext>
            </a:extLst>
          </p:cNvPr>
          <p:cNvSpPr txBox="1"/>
          <p:nvPr/>
        </p:nvSpPr>
        <p:spPr>
          <a:xfrm>
            <a:off x="2554705" y="1509534"/>
            <a:ext cx="944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8000" b="1" i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defRPr>
            </a:lvl1pPr>
          </a:lstStyle>
          <a:p>
            <a:r>
              <a:rPr lang="en-US" sz="5400" dirty="0"/>
              <a:t>Visual Data Exploration</a:t>
            </a:r>
          </a:p>
        </p:txBody>
      </p:sp>
      <p:pic>
        <p:nvPicPr>
          <p:cNvPr id="19" name="Slide">
            <a:extLst>
              <a:ext uri="{FF2B5EF4-FFF2-40B4-BE49-F238E27FC236}">
                <a16:creationId xmlns:a16="http://schemas.microsoft.com/office/drawing/2014/main" id="{571855EC-D0F0-2175-3072-5308B9DD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640" r="78304"/>
          <a:stretch/>
        </p:blipFill>
        <p:spPr>
          <a:xfrm>
            <a:off x="-152404" y="208509"/>
            <a:ext cx="1900314" cy="4698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8DE0C5-3256-0635-E0A7-9AFEFE665795}"/>
              </a:ext>
            </a:extLst>
          </p:cNvPr>
          <p:cNvSpPr txBox="1"/>
          <p:nvPr/>
        </p:nvSpPr>
        <p:spPr>
          <a:xfrm>
            <a:off x="152400" y="6143833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600" dirty="0">
                <a:solidFill>
                  <a:srgbClr val="FEDE05"/>
                </a:solidFill>
                <a:latin typeface="Meiryo UI" panose="020B0400000000000000" pitchFamily="34" charset="-128"/>
                <a:ea typeface="Meiryo UI" panose="020B0400000000000000" pitchFamily="34" charset="-128"/>
              </a:rPr>
              <a:t>Michael Dupin, Ph.D.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B1F23-9A5A-0538-9DF4-B872550A47C7}"/>
              </a:ext>
            </a:extLst>
          </p:cNvPr>
          <p:cNvGrpSpPr/>
          <p:nvPr/>
        </p:nvGrpSpPr>
        <p:grpSpPr>
          <a:xfrm>
            <a:off x="514350" y="5141419"/>
            <a:ext cx="11032542" cy="646331"/>
            <a:chOff x="2976486" y="4436360"/>
            <a:chExt cx="7467600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F1158F-349A-A79B-23AB-E39A5D530A7C}"/>
                </a:ext>
              </a:extLst>
            </p:cNvPr>
            <p:cNvSpPr txBox="1"/>
            <p:nvPr/>
          </p:nvSpPr>
          <p:spPr>
            <a:xfrm>
              <a:off x="3316325" y="4436360"/>
              <a:ext cx="65884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>
                  <a:solidFill>
                    <a:srgbClr val="FEDE0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Module 7: Deep Dive into Segmentation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9B9E77-1E8A-9E39-404E-74D670B1F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486" y="4797623"/>
              <a:ext cx="489385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808548-D8C0-BAE8-35E2-1C79DDA8B9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810" y="4797623"/>
              <a:ext cx="539276" cy="0"/>
            </a:xfrm>
            <a:prstGeom prst="line">
              <a:avLst/>
            </a:prstGeom>
            <a:ln w="57150">
              <a:solidFill>
                <a:srgbClr val="FEDE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A9C34-6C1B-C4D3-6220-5A123A176B82}"/>
              </a:ext>
            </a:extLst>
          </p:cNvPr>
          <p:cNvSpPr/>
          <p:nvPr/>
        </p:nvSpPr>
        <p:spPr>
          <a:xfrm>
            <a:off x="1219200" y="1066800"/>
            <a:ext cx="67733" cy="381000"/>
          </a:xfrm>
          <a:prstGeom prst="rect">
            <a:avLst/>
          </a:prstGeom>
          <a:solidFill>
            <a:srgbClr val="0037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245F50-2211-80EA-1726-4049EB000708}"/>
              </a:ext>
            </a:extLst>
          </p:cNvPr>
          <p:cNvSpPr/>
          <p:nvPr/>
        </p:nvSpPr>
        <p:spPr>
          <a:xfrm>
            <a:off x="1286933" y="1062952"/>
            <a:ext cx="160867" cy="245533"/>
          </a:xfrm>
          <a:prstGeom prst="rect">
            <a:avLst/>
          </a:prstGeom>
          <a:solidFill>
            <a:srgbClr val="FFD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C4B42E-B69A-D3A0-1A56-A73405B1E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9" t="52762" b="-1"/>
          <a:stretch/>
        </p:blipFill>
        <p:spPr>
          <a:xfrm>
            <a:off x="152400" y="2613664"/>
            <a:ext cx="2587648" cy="2346955"/>
          </a:xfrm>
          <a:prstGeom prst="triangle">
            <a:avLst>
              <a:gd name="adj" fmla="val 77968"/>
            </a:avLst>
          </a:prstGeom>
        </p:spPr>
      </p:pic>
    </p:spTree>
    <p:extLst>
      <p:ext uri="{BB962C8B-B14F-4D97-AF65-F5344CB8AC3E}">
        <p14:creationId xmlns:p14="http://schemas.microsoft.com/office/powerpoint/2010/main" val="43290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I. Rules Based Segmentation Example</a:t>
            </a:r>
            <a:endParaRPr sz="3200" dirty="0">
              <a:sym typeface="Arial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453950" y="868101"/>
            <a:ext cx="10454100" cy="506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1206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16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unique and different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enough customer segments differentiated by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5080" lvl="1" indent="-178434" algn="l" rtl="0">
              <a:lnSpc>
                <a:spcPct val="101000"/>
              </a:lnSpc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lang="en-US" b="1" i="0" u="sng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in-depth profile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defined value segments to provide recommendations for retaining high value customers</a:t>
            </a:r>
          </a:p>
          <a:p>
            <a:pPr marL="647700" marR="5080" lvl="1" indent="-178434" algn="l" rtl="0">
              <a:lnSpc>
                <a:spcPct val="101000"/>
              </a:lnSpc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</a:rPr>
              <a:t>Create value segmentation</a:t>
            </a:r>
            <a:endParaRPr lang="en-US" sz="1600" dirty="0">
              <a:solidFill>
                <a:schemeClr val="dk1"/>
              </a:solidFill>
              <a:ea typeface="Calibri" panose="020F0502020204030204" pitchFamily="34" charset="0"/>
              <a:sym typeface="Arial"/>
            </a:endParaRPr>
          </a:p>
          <a:p>
            <a:pPr marL="812166" marR="439419" lvl="1" indent="-342900" algn="l" rtl="0">
              <a:lnSpc>
                <a:spcPct val="101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Create customer total value variable 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		</a:t>
            </a:r>
            <a:r>
              <a:rPr lang="en-US" sz="1200" b="1" i="0" u="none" strike="noStrike" cap="none" dirty="0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total value </a:t>
            </a:r>
            <a:r>
              <a:rPr lang="en-US" sz="1200" b="0" i="0" u="none" strike="noStrike" cap="none" dirty="0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= sum(</a:t>
            </a:r>
            <a:r>
              <a:rPr lang="en-US" sz="1200" b="0" i="0" u="none" strike="noStrike" cap="none" dirty="0" err="1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VoiceLastMonth</a:t>
            </a:r>
            <a:r>
              <a:rPr lang="en-US" sz="1200" b="0" i="0" u="none" strike="noStrike" cap="none" dirty="0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EquipmentLastMonth</a:t>
            </a:r>
            <a:r>
              <a:rPr lang="en-US" sz="1200" b="0" i="0" u="none" strike="noStrike" cap="none" dirty="0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, </a:t>
            </a:r>
            <a:r>
              <a:rPr lang="en-US" sz="1200" b="0" i="0" u="none" strike="noStrike" cap="none" dirty="0" err="1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DataLastMonth</a:t>
            </a:r>
            <a:r>
              <a:rPr lang="en-US" sz="1200" b="0" i="0" u="none" strike="noStrike" cap="none" dirty="0">
                <a:solidFill>
                  <a:srgbClr val="E6AF00"/>
                </a:solidFill>
                <a:ea typeface="Calibri" panose="020F0502020204030204" pitchFamily="34" charset="0"/>
                <a:sym typeface="Arial"/>
              </a:rPr>
              <a:t>)</a:t>
            </a:r>
            <a:endParaRPr lang="en-US" sz="1200" dirty="0">
              <a:solidFill>
                <a:srgbClr val="E6AF00"/>
              </a:solidFill>
            </a:endParaRP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endParaRPr lang="en-US" sz="600" b="0" i="0" u="none" strike="noStrike" cap="none" dirty="0">
              <a:solidFill>
                <a:schemeClr val="dk1"/>
              </a:solidFill>
              <a:ea typeface="Calibri" panose="020F0502020204030204" pitchFamily="34" charset="0"/>
              <a:sym typeface="Arial"/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Review univariate analysis outputs and define high vs. low value.</a:t>
            </a:r>
          </a:p>
          <a:p>
            <a:pPr marL="469266" marR="439419" lvl="2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		</a:t>
            </a:r>
            <a:r>
              <a:rPr lang="en-US" sz="1200" dirty="0">
                <a:solidFill>
                  <a:srgbClr val="E6AF00"/>
                </a:solidFill>
              </a:rPr>
              <a:t>customer total value &gt;= $120 then High value; else Low value</a:t>
            </a:r>
          </a:p>
          <a:p>
            <a:pPr marL="469266" marR="439419" lvl="2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</a:pPr>
            <a:endParaRPr lang="en-US" sz="600" dirty="0">
              <a:solidFill>
                <a:schemeClr val="dk1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Include additional value dimension such as customer tenure and definition.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		</a:t>
            </a:r>
            <a:r>
              <a:rPr lang="en-US" sz="1200" dirty="0">
                <a:solidFill>
                  <a:srgbClr val="E6AF00"/>
                </a:solidFill>
              </a:rPr>
              <a:t>if customer tenure &gt;=36, then long tenure; else short tenure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If </a:t>
            </a:r>
            <a:r>
              <a:rPr lang="en-US" sz="1200" dirty="0" err="1">
                <a:solidFill>
                  <a:srgbClr val="E6AF00"/>
                </a:solidFill>
              </a:rPr>
              <a:t>NewsSubscriber</a:t>
            </a:r>
            <a:r>
              <a:rPr lang="en-US" sz="1200" dirty="0">
                <a:solidFill>
                  <a:srgbClr val="E6AF00"/>
                </a:solidFill>
              </a:rPr>
              <a:t>	= yes, then engaged; else not engaged</a:t>
            </a:r>
          </a:p>
          <a:p>
            <a:pPr marL="1384300" marR="0" lvl="2" indent="-457833" algn="l" rtl="0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600" dirty="0">
              <a:solidFill>
                <a:schemeClr val="dk1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Create a multi-dimensional value segmentation by combining above value dimensions </a:t>
            </a:r>
            <a:r>
              <a:rPr lang="en-US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to define your High Value customers vs. Low value customer segment.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b="0" i="0" u="none" strike="noStrike" cap="none" dirty="0">
                <a:solidFill>
                  <a:schemeClr val="dk1"/>
                </a:solidFill>
                <a:ea typeface="Calibri" panose="020F0502020204030204" pitchFamily="34" charset="0"/>
                <a:sym typeface="Arial"/>
              </a:rPr>
              <a:t>		</a:t>
            </a:r>
            <a:r>
              <a:rPr lang="en-US" sz="1200" dirty="0">
                <a:solidFill>
                  <a:srgbClr val="E6AF00"/>
                </a:solidFill>
              </a:rPr>
              <a:t>High value customers are those with total value &gt;= $120 and customer tenure &gt;= 36, and 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</a:t>
            </a:r>
            <a:r>
              <a:rPr lang="en-US" sz="1200" dirty="0" err="1">
                <a:solidFill>
                  <a:srgbClr val="E6AF00"/>
                </a:solidFill>
              </a:rPr>
              <a:t>NewsSubscriber</a:t>
            </a:r>
            <a:r>
              <a:rPr lang="en-US" sz="1200" dirty="0">
                <a:solidFill>
                  <a:srgbClr val="E6AF00"/>
                </a:solidFill>
              </a:rPr>
              <a:t> = yes; else Low value customers</a:t>
            </a:r>
          </a:p>
          <a:p>
            <a:pPr marL="927100" marR="238125" lvl="2" algn="l" rtl="0">
              <a:lnSpc>
                <a:spcPct val="101000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600" dirty="0">
              <a:solidFill>
                <a:schemeClr val="dk1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Review segment size and value profile, tweak definition, finalize</a:t>
            </a:r>
          </a:p>
          <a:p>
            <a:pPr marL="12065" lvl="1">
              <a:buClr>
                <a:schemeClr val="dk1"/>
              </a:buClr>
              <a:buSzPts val="2400"/>
            </a:pPr>
            <a:endParaRPr lang="en-US" sz="1600" b="1" dirty="0">
              <a:solidFill>
                <a:schemeClr val="bg2"/>
              </a:solidFill>
            </a:endParaRPr>
          </a:p>
          <a:p>
            <a:pPr marL="12065" lvl="1"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</a:rPr>
              <a:t>Hands on Example</a:t>
            </a:r>
          </a:p>
          <a:p>
            <a:pPr marL="468631" marR="0" lvl="1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2AD1A-169B-C569-7936-0B4174544AC7}"/>
              </a:ext>
            </a:extLst>
          </p:cNvPr>
          <p:cNvSpPr txBox="1"/>
          <p:nvPr/>
        </p:nvSpPr>
        <p:spPr>
          <a:xfrm>
            <a:off x="5573016" y="5842165"/>
            <a:ext cx="241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rules_based_example.Rmd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E0821E-D371-C18B-0688-BD290298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6" y="5657237"/>
            <a:ext cx="749035" cy="5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70 Huge Facts About the RMS 'Titanic'">
            <a:extLst>
              <a:ext uri="{FF2B5EF4-FFF2-40B4-BE49-F238E27FC236}">
                <a16:creationId xmlns:a16="http://schemas.microsoft.com/office/drawing/2014/main" id="{78A09FAD-CC28-0638-8DAC-433F7719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77" y="5491894"/>
            <a:ext cx="1572281" cy="88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II. Supervised Decision Tree Segmentation</a:t>
            </a:r>
            <a:endParaRPr sz="3200" dirty="0">
              <a:sym typeface="Arial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585519" y="1167863"/>
            <a:ext cx="11433250" cy="438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375" rIns="0" bIns="0" anchor="t" anchorCtr="0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</a:rPr>
              <a:t>Objective</a:t>
            </a:r>
            <a:endParaRPr sz="1600" b="1" dirty="0">
              <a:solidFill>
                <a:schemeClr val="bg2"/>
              </a:solidFill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unique and different</a:t>
            </a:r>
            <a:r>
              <a:rPr lang="en-US" b="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segments differentiated by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Understand </a:t>
            </a:r>
            <a:r>
              <a:rPr lang="en-US" b="1" u="sng" dirty="0">
                <a:solidFill>
                  <a:schemeClr val="bg2"/>
                </a:solidFill>
              </a:rPr>
              <a:t>value segment differentiators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provide recommendations for retaining high value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</a:p>
          <a:p>
            <a:pPr marL="6477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lvl="0"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</a:rPr>
              <a:t>Approach</a:t>
            </a:r>
            <a:endParaRPr sz="1600" b="1" dirty="0">
              <a:solidFill>
                <a:schemeClr val="bg2"/>
              </a:solidFill>
            </a:endParaRPr>
          </a:p>
          <a:p>
            <a:pPr marL="647700" lvl="1" indent="-179069">
              <a:spcBef>
                <a:spcPts val="14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data </a:t>
            </a:r>
            <a:r>
              <a:rPr lang="en-US" dirty="0">
                <a:solidFill>
                  <a:schemeClr val="dk1"/>
                </a:solidFill>
              </a:rPr>
              <a:t>and define your </a:t>
            </a:r>
            <a:r>
              <a:rPr lang="en-US" b="1" u="sng" dirty="0">
                <a:solidFill>
                  <a:schemeClr val="bg2"/>
                </a:solidFill>
              </a:rPr>
              <a:t>dependent variable </a:t>
            </a:r>
          </a:p>
          <a:p>
            <a:pPr marL="468631" lvl="2">
              <a:spcBef>
                <a:spcPts val="140"/>
              </a:spcBef>
              <a:buClr>
                <a:schemeClr val="dk1"/>
              </a:buClr>
              <a:buSzPts val="1800"/>
            </a:pPr>
            <a:r>
              <a:rPr lang="en-US" sz="1200" dirty="0">
                <a:solidFill>
                  <a:schemeClr val="dk1"/>
                </a:solidFill>
                <a:ea typeface="Calibri" panose="020F0502020204030204" pitchFamily="34" charset="0"/>
              </a:rPr>
              <a:t>		</a:t>
            </a:r>
            <a:r>
              <a:rPr lang="en-US" sz="1200" b="1" dirty="0">
                <a:solidFill>
                  <a:srgbClr val="E6AF00"/>
                </a:solidFill>
                <a:ea typeface="Calibri" panose="020F0502020204030204" pitchFamily="34" charset="0"/>
              </a:rPr>
              <a:t>high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 vs. </a:t>
            </a:r>
            <a:r>
              <a:rPr lang="en-US" sz="1200" b="1" dirty="0">
                <a:solidFill>
                  <a:srgbClr val="E6AF00"/>
                </a:solidFill>
                <a:ea typeface="Calibri" panose="020F0502020204030204" pitchFamily="34" charset="0"/>
              </a:rPr>
              <a:t>low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 value customer group (i.e., 2 value groups)</a:t>
            </a:r>
          </a:p>
          <a:p>
            <a:pPr marL="468631" lvl="2">
              <a:spcBef>
                <a:spcPts val="140"/>
              </a:spcBef>
              <a:buClr>
                <a:schemeClr val="dk1"/>
              </a:buClr>
              <a:buSzPts val="1800"/>
            </a:pPr>
            <a:endParaRPr lang="en-US" sz="600" dirty="0">
              <a:solidFill>
                <a:schemeClr val="dk1"/>
              </a:solidFill>
              <a:ea typeface="Calibri" panose="020F0502020204030204" pitchFamily="34" charset="0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variables associated with customer values.	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6465" marR="0" lvl="2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Spend last month (or average monthly spend) on voice, equipment, and data</a:t>
            </a:r>
            <a:endParaRPr sz="1200" dirty="0">
              <a:solidFill>
                <a:srgbClr val="E6AF00"/>
              </a:solidFill>
              <a:ea typeface="Calibri" panose="020F0502020204030204" pitchFamily="34" charset="0"/>
            </a:endParaRPr>
          </a:p>
          <a:p>
            <a:pPr marL="926465" marR="0" lvl="2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# of devices or services used – calling card, wireless data, multi-line, VM, pager, internet, </a:t>
            </a:r>
            <a:r>
              <a:rPr lang="en-US" sz="1200" dirty="0" err="1">
                <a:solidFill>
                  <a:srgbClr val="E6AF00"/>
                </a:solidFill>
                <a:ea typeface="Calibri" panose="020F0502020204030204" pitchFamily="34" charset="0"/>
              </a:rPr>
              <a:t>CallerID,CallWait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</a:t>
            </a:r>
          </a:p>
          <a:p>
            <a:pPr marL="926465" marR="0" lvl="2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Customer tenure (</a:t>
            </a:r>
            <a:r>
              <a:rPr lang="en-US" sz="1200" dirty="0" err="1">
                <a:solidFill>
                  <a:srgbClr val="E6AF00"/>
                </a:solidFill>
                <a:ea typeface="Calibri" panose="020F0502020204030204" pitchFamily="34" charset="0"/>
              </a:rPr>
              <a:t>PhoneCoTenure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)</a:t>
            </a:r>
          </a:p>
          <a:p>
            <a:pPr marL="926465" marR="0" lvl="2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other related attributes such as </a:t>
            </a:r>
            <a:r>
              <a:rPr lang="en-US" sz="1200" dirty="0" err="1">
                <a:solidFill>
                  <a:srgbClr val="E6AF00"/>
                </a:solidFill>
                <a:ea typeface="Calibri" panose="020F0502020204030204" pitchFamily="34" charset="0"/>
              </a:rPr>
              <a:t>Ebilling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E6AF00"/>
                </a:solidFill>
                <a:ea typeface="Calibri" panose="020F0502020204030204" pitchFamily="34" charset="0"/>
              </a:rPr>
              <a:t>Tvwatchhours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E6AF00"/>
                </a:solidFill>
                <a:ea typeface="Calibri" panose="020F0502020204030204" pitchFamily="34" charset="0"/>
              </a:rPr>
              <a:t>ownPC</a:t>
            </a: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, </a:t>
            </a:r>
            <a:endParaRPr sz="1200" dirty="0">
              <a:solidFill>
                <a:srgbClr val="E6AF00"/>
              </a:solidFill>
              <a:ea typeface="Calibri" panose="020F0502020204030204" pitchFamily="34" charset="0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600" dirty="0">
              <a:solidFill>
                <a:schemeClr val="dk1"/>
              </a:solidFill>
              <a:ea typeface="Calibri" panose="020F0502020204030204" pitchFamily="34" charset="0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 model (or logistic regression since the outcome is binary)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</a:p>
          <a:p>
            <a:pPr marL="468631" lvl="2">
              <a:spcBef>
                <a:spcPts val="120"/>
              </a:spcBef>
              <a:buClr>
                <a:schemeClr val="dk1"/>
              </a:buClr>
              <a:buSzPts val="1800"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	customer value group as your dependent variable, and </a:t>
            </a:r>
          </a:p>
          <a:p>
            <a:pPr marL="6477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6AF00"/>
                </a:solidFill>
                <a:ea typeface="Calibri" panose="020F0502020204030204" pitchFamily="34" charset="0"/>
              </a:rPr>
              <a:t>		independent variables (i.e., potential value differentiators)</a:t>
            </a:r>
          </a:p>
          <a:p>
            <a:pPr marL="6477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lang="en-US" sz="600" dirty="0">
              <a:solidFill>
                <a:schemeClr val="dk1"/>
              </a:solidFill>
              <a:ea typeface="Calibri" panose="020F0502020204030204" pitchFamily="34" charset="0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decision tree results and define your value segments</a:t>
            </a:r>
          </a:p>
          <a:p>
            <a:pPr marL="1206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6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Hands on Example</a:t>
            </a: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600" dirty="0">
              <a:solidFill>
                <a:schemeClr val="dk1"/>
              </a:solidFill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4AFD7-0C99-4AD0-6804-FE25EB10A30C}"/>
              </a:ext>
            </a:extLst>
          </p:cNvPr>
          <p:cNvSpPr txBox="1"/>
          <p:nvPr/>
        </p:nvSpPr>
        <p:spPr>
          <a:xfrm>
            <a:off x="5573016" y="5842165"/>
            <a:ext cx="241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supervised_examples.Rmd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59C35-C8EF-0520-97C1-3E207FB5E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066" y="5657237"/>
            <a:ext cx="749035" cy="5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0 Huge Facts About the RMS 'Titanic'">
            <a:extLst>
              <a:ext uri="{FF2B5EF4-FFF2-40B4-BE49-F238E27FC236}">
                <a16:creationId xmlns:a16="http://schemas.microsoft.com/office/drawing/2014/main" id="{7AACE3B7-3F7F-502D-E605-B7129725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77" y="5491894"/>
            <a:ext cx="1572281" cy="88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III. Unsupervised Clustering Segmentation</a:t>
            </a:r>
            <a:endParaRPr sz="3200" dirty="0">
              <a:sym typeface="Arial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532891" y="931040"/>
            <a:ext cx="6400761" cy="491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375" rIns="0" bIns="0" anchor="t" anchorCtr="0">
            <a:spAutoFit/>
          </a:bodyPr>
          <a:lstStyle/>
          <a:p>
            <a:pPr marL="1206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600" b="1" dirty="0">
                <a:solidFill>
                  <a:schemeClr val="bg2"/>
                </a:solidFill>
              </a:rPr>
              <a:t>Objective</a:t>
            </a:r>
            <a:endParaRPr sz="1600" b="1" dirty="0">
              <a:solidFill>
                <a:schemeClr val="bg2"/>
              </a:solidFill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unique and different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 segments differentiated by </a:t>
            </a:r>
            <a:r>
              <a:rPr lang="en-US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Understand </a:t>
            </a:r>
            <a:r>
              <a:rPr lang="en-US" b="1" u="sng" dirty="0">
                <a:solidFill>
                  <a:schemeClr val="bg2"/>
                </a:solidFill>
              </a:rPr>
              <a:t>value segment differentiators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provide recommendations for retaining high value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</a:p>
          <a:p>
            <a:pPr marL="6477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US" sz="1600" b="1" dirty="0">
                <a:solidFill>
                  <a:schemeClr val="bg2"/>
                </a:solidFill>
              </a:rPr>
              <a:t>Approach</a:t>
            </a:r>
            <a:endParaRPr sz="1600" b="1" dirty="0">
              <a:solidFill>
                <a:schemeClr val="bg2"/>
              </a:solidFill>
            </a:endParaRPr>
          </a:p>
          <a:p>
            <a:pPr marL="647700" lvl="1" indent="-179069">
              <a:spcBef>
                <a:spcPts val="12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Select variables that are associated with customer values</a:t>
            </a:r>
            <a:endParaRPr lang="en-US" sz="1200" dirty="0">
              <a:solidFill>
                <a:schemeClr val="dk1"/>
              </a:solidFill>
            </a:endParaRPr>
          </a:p>
          <a:p>
            <a:pPr marL="926465" lvl="2">
              <a:spcBef>
                <a:spcPts val="120"/>
              </a:spcBef>
              <a:buClr>
                <a:schemeClr val="dk1"/>
              </a:buClr>
              <a:buSzPts val="16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 dirty="0">
                <a:solidFill>
                  <a:srgbClr val="E6AF00"/>
                </a:solidFill>
              </a:rPr>
              <a:t>Spend last month  on voice, equipment, and data</a:t>
            </a:r>
            <a:endParaRPr sz="1200" dirty="0">
              <a:solidFill>
                <a:srgbClr val="E6AF00"/>
              </a:solidFill>
            </a:endParaRPr>
          </a:p>
          <a:p>
            <a:pPr marL="926465" lvl="2">
              <a:spcBef>
                <a:spcPts val="120"/>
              </a:spcBef>
              <a:buClr>
                <a:schemeClr val="dk1"/>
              </a:buClr>
              <a:buSzPts val="1600"/>
            </a:pPr>
            <a:r>
              <a:rPr lang="en-US" sz="1200" dirty="0">
                <a:solidFill>
                  <a:srgbClr val="E6AF00"/>
                </a:solidFill>
              </a:rPr>
              <a:t>	# of devices or services used – calling card, wireless data, etc.</a:t>
            </a:r>
          </a:p>
          <a:p>
            <a:pPr marL="926465" marR="0" lvl="2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0" i="0" u="none" strike="noStrike" cap="none" dirty="0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	Customer tenure (</a:t>
            </a:r>
            <a:r>
              <a:rPr lang="en-US" sz="1200" b="0" i="0" u="none" strike="noStrike" cap="none" dirty="0" err="1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PhoneCoTenure</a:t>
            </a:r>
            <a:r>
              <a:rPr lang="en-US" sz="1200" b="0" i="0" u="none" strike="noStrike" cap="none" dirty="0">
                <a:solidFill>
                  <a:srgbClr val="E6AF00"/>
                </a:solidFill>
                <a:latin typeface="Arial"/>
                <a:ea typeface="Arial"/>
                <a:cs typeface="Arial"/>
                <a:sym typeface="Arial"/>
              </a:rPr>
              <a:t>) and other related attributes</a:t>
            </a:r>
            <a:endParaRPr sz="1200" b="0" i="0" u="none" strike="noStrike" cap="none" dirty="0">
              <a:solidFill>
                <a:srgbClr val="E6A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data for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 analysis using </a:t>
            </a:r>
            <a:r>
              <a:rPr lang="en-US" b="1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latent class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b="1" dirty="0">
                <a:solidFill>
                  <a:schemeClr val="bg2"/>
                </a:solidFill>
              </a:rPr>
              <a:t>K-means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clustering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technique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0" lvl="1" indent="-179069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analysis using </a:t>
            </a:r>
            <a:r>
              <a:rPr lang="en-US" b="1" i="0" u="sng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3 thru 10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segments solution and let the data tell you the segment grouping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399415" lvl="1" indent="-178434" algn="l" rtl="0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700" marR="399415" lvl="1" indent="-178434" algn="l" rtl="0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</a:t>
            </a:r>
            <a:r>
              <a:rPr lang="en-US" b="1" i="0" u="sng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appropriate # of segments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based on segment size and high-level segment profile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206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Hands on Example</a:t>
            </a:r>
          </a:p>
          <a:p>
            <a:pPr marL="468631" marR="0" lvl="1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34;p35">
            <a:extLst>
              <a:ext uri="{FF2B5EF4-FFF2-40B4-BE49-F238E27FC236}">
                <a16:creationId xmlns:a16="http://schemas.microsoft.com/office/drawing/2014/main" id="{2B48B70A-5CEC-7B6C-E9C2-3FFDA30F21F6}"/>
              </a:ext>
            </a:extLst>
          </p:cNvPr>
          <p:cNvSpPr txBox="1"/>
          <p:nvPr/>
        </p:nvSpPr>
        <p:spPr>
          <a:xfrm>
            <a:off x="7288886" y="1021765"/>
            <a:ext cx="461986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K-Means Clustering Analysis Groups Customers with similar characteristics together based on distance to nearest mean (cluster centroid)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" name="Google Shape;435;p35">
            <a:extLst>
              <a:ext uri="{FF2B5EF4-FFF2-40B4-BE49-F238E27FC236}">
                <a16:creationId xmlns:a16="http://schemas.microsoft.com/office/drawing/2014/main" id="{06330072-DF2B-4FAC-D7E0-B7468C732480}"/>
              </a:ext>
            </a:extLst>
          </p:cNvPr>
          <p:cNvSpPr txBox="1"/>
          <p:nvPr/>
        </p:nvSpPr>
        <p:spPr>
          <a:xfrm>
            <a:off x="7323012" y="4568659"/>
            <a:ext cx="2140131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marR="5080" indent="0" algn="just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Arial Narrow"/>
              </a:rPr>
              <a:t>Create cluster profile, review and tweak (# of cluster solution, input variables)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sym typeface="Arial Narrow"/>
            </a:endParaRPr>
          </a:p>
        </p:txBody>
      </p:sp>
      <p:pic>
        <p:nvPicPr>
          <p:cNvPr id="4" name="Picture 2" descr="k means clustering explained with example">
            <a:extLst>
              <a:ext uri="{FF2B5EF4-FFF2-40B4-BE49-F238E27FC236}">
                <a16:creationId xmlns:a16="http://schemas.microsoft.com/office/drawing/2014/main" id="{0D3BAFA4-D9CD-E4F9-38FF-3F68C13D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37" y="1947574"/>
            <a:ext cx="2555805" cy="22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eep dive into k-means | by Martin Helm | Towards Data Science">
            <a:extLst>
              <a:ext uri="{FF2B5EF4-FFF2-40B4-BE49-F238E27FC236}">
                <a16:creationId xmlns:a16="http://schemas.microsoft.com/office/drawing/2014/main" id="{7CA2BAE4-ADA0-6EB0-AEFC-61193C0F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383" y="1698283"/>
            <a:ext cx="1908363" cy="25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rder Warning Signs for Workplace Safety | VKF Renzel">
            <a:extLst>
              <a:ext uri="{FF2B5EF4-FFF2-40B4-BE49-F238E27FC236}">
                <a16:creationId xmlns:a16="http://schemas.microsoft.com/office/drawing/2014/main" id="{D7911B5C-07D2-18FD-C029-6BB3F8206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766" y="2596868"/>
            <a:ext cx="527921" cy="5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etermining The Optimal Number Of Clusters: 3 Must Know Methods - Datanovia">
            <a:extLst>
              <a:ext uri="{FF2B5EF4-FFF2-40B4-BE49-F238E27FC236}">
                <a16:creationId xmlns:a16="http://schemas.microsoft.com/office/drawing/2014/main" id="{DF0091FB-FF6E-7283-1814-27F3A915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96" y="4394547"/>
            <a:ext cx="1916513" cy="19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9748C-E71A-D55F-7FCB-22AAF41E5AFA}"/>
              </a:ext>
            </a:extLst>
          </p:cNvPr>
          <p:cNvSpPr txBox="1"/>
          <p:nvPr/>
        </p:nvSpPr>
        <p:spPr>
          <a:xfrm>
            <a:off x="5224359" y="5835027"/>
            <a:ext cx="2753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unsupervised_example.Rmd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9DE66-F0CD-FE8A-BBDF-4FD236EC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09" y="5650099"/>
            <a:ext cx="749035" cy="5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70 Huge Facts About the RMS 'Titanic'">
            <a:extLst>
              <a:ext uri="{FF2B5EF4-FFF2-40B4-BE49-F238E27FC236}">
                <a16:creationId xmlns:a16="http://schemas.microsoft.com/office/drawing/2014/main" id="{C4C29B92-C183-89F6-1558-2BED339F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20" y="5484756"/>
            <a:ext cx="1572281" cy="88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Regardless of the technique – Qualify your Segments</a:t>
            </a:r>
            <a:endParaRPr sz="3200" dirty="0">
              <a:sym typeface="Arial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72361" y="943634"/>
            <a:ext cx="10710000" cy="347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1600" b="1" dirty="0">
                <a:solidFill>
                  <a:schemeClr val="bg2"/>
                </a:solidFill>
              </a:rPr>
              <a:t>Describe your segments</a:t>
            </a:r>
          </a:p>
          <a:p>
            <a:pPr lvl="0">
              <a:buClr>
                <a:schemeClr val="dk1"/>
              </a:buClr>
              <a:buSzPts val="2400"/>
            </a:pPr>
            <a:endParaRPr lang="en-US" sz="1600" b="1" dirty="0">
              <a:solidFill>
                <a:schemeClr val="bg2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Name your segments and be creative</a:t>
            </a:r>
          </a:p>
          <a:p>
            <a:pPr marL="1263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High level segment summary </a:t>
            </a:r>
          </a:p>
          <a:p>
            <a:pPr marL="469266" marR="439419" lvl="1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</a:pPr>
            <a:r>
              <a:rPr lang="en-US" sz="1200" dirty="0">
                <a:solidFill>
                  <a:srgbClr val="E6AF00"/>
                </a:solidFill>
              </a:rPr>
              <a:t>		Size of the segments, </a:t>
            </a:r>
          </a:p>
          <a:p>
            <a:pPr marL="469266" marR="439419" lvl="1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</a:pPr>
            <a:r>
              <a:rPr lang="en-US" sz="1200" dirty="0">
                <a:solidFill>
                  <a:srgbClr val="E6AF00"/>
                </a:solidFill>
              </a:rPr>
              <a:t>		high level descriptions of the centroids</a:t>
            </a:r>
          </a:p>
          <a:p>
            <a:pPr marL="469266" marR="439419" lvl="1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</a:pPr>
            <a:endParaRPr lang="en-US" sz="1200" dirty="0">
              <a:solidFill>
                <a:srgbClr val="E6AF00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Profile your segments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Value generating variables  // Demographic, financial, geographic, and other variables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Include supporting data, tables, or charts to help delineate segment differences 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r>
              <a:rPr lang="en-US" sz="1200" dirty="0">
                <a:solidFill>
                  <a:srgbClr val="E6AF00"/>
                </a:solidFill>
              </a:rPr>
              <a:t>		Highlight profile attributes that are most relevant for retention effort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endParaRPr lang="en-US" sz="1200" dirty="0">
              <a:solidFill>
                <a:srgbClr val="E6AF00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Based on results, provide key learning and actionable recommendations for retention effort</a:t>
            </a: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812166" marR="439419" lvl="1" indent="-342900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Prepare report to summarize your work above</a:t>
            </a:r>
          </a:p>
          <a:p>
            <a:pPr marL="469266" marR="439419" lvl="4">
              <a:lnSpc>
                <a:spcPct val="101000"/>
              </a:lnSpc>
              <a:spcBef>
                <a:spcPts val="140"/>
              </a:spcBef>
              <a:buClr>
                <a:schemeClr val="dk1"/>
              </a:buClr>
              <a:buSzPts val="2000"/>
            </a:pPr>
            <a:endParaRPr sz="12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B69AECC-138F-5644-9280-3B05ED9D298A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FYI - </a:t>
            </a:r>
            <a:r>
              <a:rPr lang="en-US" sz="4400" b="1" dirty="0" err="1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Flexdashboard</a:t>
            </a:r>
            <a:endParaRPr lang="en-US" sz="4400" b="1" dirty="0">
              <a:solidFill>
                <a:srgbClr val="2663BC"/>
              </a:solidFill>
              <a:latin typeface="Söhne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2569AD45-A7AA-5A2B-4B05-C1157417B0A8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HTML dashboards in R – An infinitely cheaper solution to Tableau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D27FF6-9793-55FF-A9F7-B3F7DD73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02" y="4006201"/>
            <a:ext cx="167142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 err="1">
                <a:sym typeface="Arial"/>
              </a:rPr>
              <a:t>Flexdashboard</a:t>
            </a:r>
            <a:r>
              <a:rPr lang="en-US" sz="3200" dirty="0">
                <a:sym typeface="Arial"/>
              </a:rPr>
              <a:t> - Building a Dashboard in R</a:t>
            </a:r>
            <a:endParaRPr sz="3200" dirty="0">
              <a:sym typeface="Arial"/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532895" y="1088350"/>
            <a:ext cx="5061900" cy="225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Rmarkdown</a:t>
            </a:r>
            <a:r>
              <a:rPr lang="en-US" sz="1800" dirty="0">
                <a:solidFill>
                  <a:schemeClr val="dk1"/>
                </a:solidFill>
              </a:rPr>
              <a:t> and the package </a:t>
            </a:r>
            <a:r>
              <a:rPr lang="en-US" sz="1800" i="1" dirty="0" err="1">
                <a:solidFill>
                  <a:schemeClr val="dk1"/>
                </a:solidFill>
              </a:rPr>
              <a:t>flexdashboard</a:t>
            </a:r>
            <a:r>
              <a:rPr lang="en-US" sz="1800" i="1" dirty="0">
                <a:solidFill>
                  <a:schemeClr val="dk1"/>
                </a:solidFill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provides a way to easily create HTML dashboards.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Main components: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Orientation (set in header)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Columns (or Rows)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1800" dirty="0">
                <a:solidFill>
                  <a:schemeClr val="dk1"/>
                </a:solidFill>
              </a:rPr>
              <a:t>Items (denoted by ###)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20" y="1012150"/>
            <a:ext cx="6227792" cy="56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Orientation Options (Row or Column Basis)</a:t>
            </a:r>
            <a:endParaRPr sz="3200" dirty="0">
              <a:sym typeface="Arial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73" y="874725"/>
            <a:ext cx="4067701" cy="31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125" y="874725"/>
            <a:ext cx="3963226" cy="29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300" y="4045600"/>
            <a:ext cx="3499457" cy="2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549" y="4045599"/>
            <a:ext cx="3706379" cy="2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Item Options</a:t>
            </a:r>
            <a:endParaRPr sz="3200" dirty="0">
              <a:sym typeface="Arial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532898" y="1088350"/>
            <a:ext cx="331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8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Chart (or Text Areas)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with titles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Tabsets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allow you to store/collect items in groups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Sidebars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Add Shiny if you want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449" y="182250"/>
            <a:ext cx="7161626" cy="64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 err="1"/>
              <a:t>Flexdashboard</a:t>
            </a:r>
            <a:r>
              <a:rPr lang="en-US" sz="3200" dirty="0"/>
              <a:t> (quick demo)</a:t>
            </a:r>
            <a:endParaRPr sz="32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049DBC-34E9-F55A-0867-D16C2A6E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08" y="2993124"/>
            <a:ext cx="167142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6A1BE9-6194-63FA-558B-418C7E68E399}"/>
              </a:ext>
            </a:extLst>
          </p:cNvPr>
          <p:cNvSpPr txBox="1"/>
          <p:nvPr/>
        </p:nvSpPr>
        <p:spPr>
          <a:xfrm>
            <a:off x="4592831" y="4466716"/>
            <a:ext cx="2753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flexdashboard_example.Rmd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oogle Shape;57;p9"/>
          <p:cNvGraphicFramePr/>
          <p:nvPr>
            <p:extLst>
              <p:ext uri="{D42A27DB-BD31-4B8C-83A1-F6EECF244321}">
                <p14:modId xmlns:p14="http://schemas.microsoft.com/office/powerpoint/2010/main" val="1168416612"/>
              </p:ext>
            </p:extLst>
          </p:nvPr>
        </p:nvGraphicFramePr>
        <p:xfrm>
          <a:off x="381001" y="1742350"/>
          <a:ext cx="11430000" cy="4411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9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850"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2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941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3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9878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4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587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635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6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0035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7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3886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 8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114300" marB="0">
                    <a:lnT w="19050" cap="flat" cmpd="sng">
                      <a:solidFill>
                        <a:srgbClr val="8F9A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900"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Course learning objectives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Data, information, and knowledge</a:t>
                      </a:r>
                      <a:endParaRPr sz="1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data visualization</a:t>
                      </a:r>
                      <a:endParaRPr sz="190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Data as a competitive advantage</a:t>
                      </a:r>
                      <a:endParaRPr sz="13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CRISP framework</a:t>
                      </a:r>
                      <a:endParaRPr sz="13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Human perception and cognition</a:t>
                      </a:r>
                      <a:endParaRPr sz="1900" dirty="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types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 to ML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Foundations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Grammar of graphics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Visualizing segments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EDA process and 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due diligence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Foundations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ggplot2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Sharing plots</a:t>
                      </a:r>
                      <a:endParaRPr sz="13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Diagnosis and treatments</a:t>
                      </a:r>
                      <a:endParaRPr sz="13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Special cases: time, space, and clusters</a:t>
                      </a:r>
                      <a:endParaRPr sz="1900" dirty="0">
                        <a:solidFill>
                          <a:srgbClr val="40404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Segmentation</a:t>
                      </a:r>
                      <a:endParaRPr sz="13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 Shiny</a:t>
                      </a:r>
                      <a:endParaRPr sz="19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More qualitative Segmentations</a:t>
                      </a: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Segmenting in R</a:t>
                      </a:r>
                      <a:endParaRPr sz="13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lvl="0" indent="-825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Char char="•"/>
                      </a:pPr>
                      <a:r>
                        <a:rPr lang="en-US" sz="1300" dirty="0" err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Flexdashboard</a:t>
                      </a:r>
                      <a:endParaRPr sz="1900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825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3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Story Telling</a:t>
                      </a:r>
                      <a:endParaRPr lang="en-US" sz="13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182880" marR="0" lvl="0" indent="-82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Course wrap-up</a:t>
                      </a:r>
                      <a:endParaRPr sz="13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107325" marB="0">
                    <a:solidFill>
                      <a:srgbClr val="E4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600"/>
                        <a:buFont typeface="Arial Narrow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Introduction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8465" marR="309880" lvl="0" indent="177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#1</a:t>
                      </a:r>
                      <a:endParaRPr sz="160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419100" marR="309880" lvl="0" indent="1778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Position Paper #2</a:t>
                      </a:r>
                      <a:endParaRPr sz="160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10985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222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Data Due Diligence Project</a:t>
                      </a:r>
                      <a:endParaRPr sz="1600" u="none" strike="noStrike" cap="none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 u="none" strike="noStrike" cap="none" dirty="0">
                        <a:solidFill>
                          <a:srgbClr val="0070C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028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Segmentation and Profiling Project</a:t>
                      </a:r>
                      <a:endParaRPr sz="1600" u="none" strike="noStrike" cap="none" dirty="0">
                        <a:solidFill>
                          <a:srgbClr val="0070C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5075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01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02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03</a:t>
                      </a:r>
                      <a:endParaRPr sz="1600" b="1" u="none" strike="noStrike" cap="none">
                        <a:solidFill>
                          <a:srgbClr val="40404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04</a:t>
                      </a:r>
                      <a:endParaRPr sz="155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05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06</a:t>
                      </a:r>
                      <a:endParaRPr sz="1600" b="1" i="0" u="none" strike="noStrike" cap="none" dirty="0">
                        <a:solidFill>
                          <a:srgbClr val="404040"/>
                        </a:solidFill>
                        <a:latin typeface="Arial Narrow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07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rgbClr val="40404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Quiz 08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EBEB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/>
              <a:t>Course Roadmap &amp; Assignments</a:t>
            </a:r>
            <a:endParaRPr sz="3200" dirty="0"/>
          </a:p>
        </p:txBody>
      </p:sp>
      <p:sp>
        <p:nvSpPr>
          <p:cNvPr id="2" name="Google Shape;96;p15">
            <a:extLst>
              <a:ext uri="{FF2B5EF4-FFF2-40B4-BE49-F238E27FC236}">
                <a16:creationId xmlns:a16="http://schemas.microsoft.com/office/drawing/2014/main" id="{8EF886B6-E87F-8F93-8D5B-D3DF84BDF104}"/>
              </a:ext>
            </a:extLst>
          </p:cNvPr>
          <p:cNvSpPr/>
          <p:nvPr/>
        </p:nvSpPr>
        <p:spPr>
          <a:xfrm>
            <a:off x="9482046" y="1243603"/>
            <a:ext cx="357906" cy="353651"/>
          </a:xfrm>
          <a:custGeom>
            <a:avLst/>
            <a:gdLst/>
            <a:ahLst/>
            <a:cxnLst/>
            <a:rect l="l" t="t" r="r" b="b"/>
            <a:pathLst>
              <a:path w="424814" h="426085" extrusionOk="0">
                <a:moveTo>
                  <a:pt x="333324" y="220903"/>
                </a:moveTo>
                <a:lnTo>
                  <a:pt x="332333" y="204647"/>
                </a:lnTo>
                <a:lnTo>
                  <a:pt x="329425" y="189052"/>
                </a:lnTo>
                <a:lnTo>
                  <a:pt x="324713" y="174155"/>
                </a:lnTo>
                <a:lnTo>
                  <a:pt x="318274" y="160020"/>
                </a:lnTo>
                <a:lnTo>
                  <a:pt x="294081" y="184264"/>
                </a:lnTo>
                <a:lnTo>
                  <a:pt x="297218" y="192951"/>
                </a:lnTo>
                <a:lnTo>
                  <a:pt x="299389" y="201980"/>
                </a:lnTo>
                <a:lnTo>
                  <a:pt x="300659" y="211315"/>
                </a:lnTo>
                <a:lnTo>
                  <a:pt x="301066" y="220903"/>
                </a:lnTo>
                <a:lnTo>
                  <a:pt x="293433" y="258559"/>
                </a:lnTo>
                <a:lnTo>
                  <a:pt x="272643" y="289394"/>
                </a:lnTo>
                <a:lnTo>
                  <a:pt x="241871" y="310235"/>
                </a:lnTo>
                <a:lnTo>
                  <a:pt x="204292" y="317881"/>
                </a:lnTo>
                <a:lnTo>
                  <a:pt x="166725" y="310235"/>
                </a:lnTo>
                <a:lnTo>
                  <a:pt x="135953" y="289394"/>
                </a:lnTo>
                <a:lnTo>
                  <a:pt x="115163" y="258559"/>
                </a:lnTo>
                <a:lnTo>
                  <a:pt x="107518" y="220903"/>
                </a:lnTo>
                <a:lnTo>
                  <a:pt x="115163" y="183248"/>
                </a:lnTo>
                <a:lnTo>
                  <a:pt x="135953" y="152412"/>
                </a:lnTo>
                <a:lnTo>
                  <a:pt x="166725" y="131572"/>
                </a:lnTo>
                <a:lnTo>
                  <a:pt x="204292" y="123926"/>
                </a:lnTo>
                <a:lnTo>
                  <a:pt x="213868" y="124409"/>
                </a:lnTo>
                <a:lnTo>
                  <a:pt x="223177" y="125806"/>
                </a:lnTo>
                <a:lnTo>
                  <a:pt x="232194" y="128016"/>
                </a:lnTo>
                <a:lnTo>
                  <a:pt x="240855" y="130924"/>
                </a:lnTo>
                <a:lnTo>
                  <a:pt x="265049" y="106680"/>
                </a:lnTo>
                <a:lnTo>
                  <a:pt x="250939" y="100228"/>
                </a:lnTo>
                <a:lnTo>
                  <a:pt x="236080" y="95504"/>
                </a:lnTo>
                <a:lnTo>
                  <a:pt x="220522" y="92595"/>
                </a:lnTo>
                <a:lnTo>
                  <a:pt x="204292" y="91592"/>
                </a:lnTo>
                <a:lnTo>
                  <a:pt x="154190" y="101803"/>
                </a:lnTo>
                <a:lnTo>
                  <a:pt x="113169" y="129578"/>
                </a:lnTo>
                <a:lnTo>
                  <a:pt x="85445" y="170700"/>
                </a:lnTo>
                <a:lnTo>
                  <a:pt x="75260" y="220903"/>
                </a:lnTo>
                <a:lnTo>
                  <a:pt x="85445" y="271106"/>
                </a:lnTo>
                <a:lnTo>
                  <a:pt x="113169" y="312229"/>
                </a:lnTo>
                <a:lnTo>
                  <a:pt x="154190" y="340004"/>
                </a:lnTo>
                <a:lnTo>
                  <a:pt x="204292" y="350215"/>
                </a:lnTo>
                <a:lnTo>
                  <a:pt x="254393" y="340004"/>
                </a:lnTo>
                <a:lnTo>
                  <a:pt x="295427" y="312229"/>
                </a:lnTo>
                <a:lnTo>
                  <a:pt x="323151" y="271106"/>
                </a:lnTo>
                <a:lnTo>
                  <a:pt x="333324" y="220903"/>
                </a:lnTo>
                <a:close/>
              </a:path>
              <a:path w="424814" h="426085" extrusionOk="0">
                <a:moveTo>
                  <a:pt x="408597" y="220903"/>
                </a:moveTo>
                <a:lnTo>
                  <a:pt x="407009" y="195160"/>
                </a:lnTo>
                <a:lnTo>
                  <a:pt x="402348" y="170522"/>
                </a:lnTo>
                <a:lnTo>
                  <a:pt x="394754" y="147104"/>
                </a:lnTo>
                <a:lnTo>
                  <a:pt x="384403" y="125006"/>
                </a:lnTo>
                <a:lnTo>
                  <a:pt x="380644" y="128231"/>
                </a:lnTo>
                <a:lnTo>
                  <a:pt x="373646" y="135775"/>
                </a:lnTo>
                <a:lnTo>
                  <a:pt x="352145" y="133083"/>
                </a:lnTo>
                <a:lnTo>
                  <a:pt x="362280" y="153174"/>
                </a:lnTo>
                <a:lnTo>
                  <a:pt x="369887" y="174574"/>
                </a:lnTo>
                <a:lnTo>
                  <a:pt x="374675" y="197180"/>
                </a:lnTo>
                <a:lnTo>
                  <a:pt x="376339" y="220903"/>
                </a:lnTo>
                <a:lnTo>
                  <a:pt x="370166" y="266598"/>
                </a:lnTo>
                <a:lnTo>
                  <a:pt x="352755" y="307746"/>
                </a:lnTo>
                <a:lnTo>
                  <a:pt x="325805" y="342671"/>
                </a:lnTo>
                <a:lnTo>
                  <a:pt x="290957" y="369684"/>
                </a:lnTo>
                <a:lnTo>
                  <a:pt x="249897" y="387134"/>
                </a:lnTo>
                <a:lnTo>
                  <a:pt x="204292" y="393319"/>
                </a:lnTo>
                <a:lnTo>
                  <a:pt x="158699" y="387134"/>
                </a:lnTo>
                <a:lnTo>
                  <a:pt x="117640" y="369684"/>
                </a:lnTo>
                <a:lnTo>
                  <a:pt x="82791" y="342671"/>
                </a:lnTo>
                <a:lnTo>
                  <a:pt x="55829" y="307746"/>
                </a:lnTo>
                <a:lnTo>
                  <a:pt x="38430" y="266598"/>
                </a:lnTo>
                <a:lnTo>
                  <a:pt x="32258" y="220903"/>
                </a:lnTo>
                <a:lnTo>
                  <a:pt x="38430" y="175209"/>
                </a:lnTo>
                <a:lnTo>
                  <a:pt x="55829" y="134061"/>
                </a:lnTo>
                <a:lnTo>
                  <a:pt x="82791" y="99136"/>
                </a:lnTo>
                <a:lnTo>
                  <a:pt x="117640" y="72123"/>
                </a:lnTo>
                <a:lnTo>
                  <a:pt x="158699" y="54686"/>
                </a:lnTo>
                <a:lnTo>
                  <a:pt x="204292" y="48488"/>
                </a:lnTo>
                <a:lnTo>
                  <a:pt x="227736" y="50088"/>
                </a:lnTo>
                <a:lnTo>
                  <a:pt x="250329" y="54762"/>
                </a:lnTo>
                <a:lnTo>
                  <a:pt x="271805" y="62357"/>
                </a:lnTo>
                <a:lnTo>
                  <a:pt x="291934" y="72745"/>
                </a:lnTo>
                <a:lnTo>
                  <a:pt x="289242" y="51193"/>
                </a:lnTo>
                <a:lnTo>
                  <a:pt x="254635" y="22364"/>
                </a:lnTo>
                <a:lnTo>
                  <a:pt x="204292" y="16154"/>
                </a:lnTo>
                <a:lnTo>
                  <a:pt x="157429" y="21564"/>
                </a:lnTo>
                <a:lnTo>
                  <a:pt x="114414" y="36957"/>
                </a:lnTo>
                <a:lnTo>
                  <a:pt x="76492" y="61112"/>
                </a:lnTo>
                <a:lnTo>
                  <a:pt x="44856" y="92824"/>
                </a:lnTo>
                <a:lnTo>
                  <a:pt x="20751" y="130835"/>
                </a:lnTo>
                <a:lnTo>
                  <a:pt x="5384" y="173939"/>
                </a:lnTo>
                <a:lnTo>
                  <a:pt x="0" y="220903"/>
                </a:lnTo>
                <a:lnTo>
                  <a:pt x="5384" y="267868"/>
                </a:lnTo>
                <a:lnTo>
                  <a:pt x="20751" y="310972"/>
                </a:lnTo>
                <a:lnTo>
                  <a:pt x="44856" y="348983"/>
                </a:lnTo>
                <a:lnTo>
                  <a:pt x="76492" y="380682"/>
                </a:lnTo>
                <a:lnTo>
                  <a:pt x="114414" y="404850"/>
                </a:lnTo>
                <a:lnTo>
                  <a:pt x="157429" y="420243"/>
                </a:lnTo>
                <a:lnTo>
                  <a:pt x="204292" y="425640"/>
                </a:lnTo>
                <a:lnTo>
                  <a:pt x="251167" y="420243"/>
                </a:lnTo>
                <a:lnTo>
                  <a:pt x="294170" y="404850"/>
                </a:lnTo>
                <a:lnTo>
                  <a:pt x="332105" y="380682"/>
                </a:lnTo>
                <a:lnTo>
                  <a:pt x="363740" y="348983"/>
                </a:lnTo>
                <a:lnTo>
                  <a:pt x="387845" y="310972"/>
                </a:lnTo>
                <a:lnTo>
                  <a:pt x="403199" y="267868"/>
                </a:lnTo>
                <a:lnTo>
                  <a:pt x="408597" y="220903"/>
                </a:lnTo>
                <a:close/>
              </a:path>
              <a:path w="424814" h="426085" extrusionOk="0">
                <a:moveTo>
                  <a:pt x="424726" y="53886"/>
                </a:moveTo>
                <a:lnTo>
                  <a:pt x="376339" y="48488"/>
                </a:lnTo>
                <a:lnTo>
                  <a:pt x="370967" y="0"/>
                </a:lnTo>
                <a:lnTo>
                  <a:pt x="311823" y="59270"/>
                </a:lnTo>
                <a:lnTo>
                  <a:pt x="315048" y="87287"/>
                </a:lnTo>
                <a:lnTo>
                  <a:pt x="229031" y="173494"/>
                </a:lnTo>
                <a:lnTo>
                  <a:pt x="223189" y="170891"/>
                </a:lnTo>
                <a:lnTo>
                  <a:pt x="216992" y="168846"/>
                </a:lnTo>
                <a:lnTo>
                  <a:pt x="210502" y="167513"/>
                </a:lnTo>
                <a:lnTo>
                  <a:pt x="203758" y="167030"/>
                </a:lnTo>
                <a:lnTo>
                  <a:pt x="182880" y="171272"/>
                </a:lnTo>
                <a:lnTo>
                  <a:pt x="165785" y="182854"/>
                </a:lnTo>
                <a:lnTo>
                  <a:pt x="154241" y="199986"/>
                </a:lnTo>
                <a:lnTo>
                  <a:pt x="149999" y="220903"/>
                </a:lnTo>
                <a:lnTo>
                  <a:pt x="154241" y="241820"/>
                </a:lnTo>
                <a:lnTo>
                  <a:pt x="165785" y="258953"/>
                </a:lnTo>
                <a:lnTo>
                  <a:pt x="182880" y="270535"/>
                </a:lnTo>
                <a:lnTo>
                  <a:pt x="203758" y="274777"/>
                </a:lnTo>
                <a:lnTo>
                  <a:pt x="224637" y="270535"/>
                </a:lnTo>
                <a:lnTo>
                  <a:pt x="241731" y="258953"/>
                </a:lnTo>
                <a:lnTo>
                  <a:pt x="253276" y="241820"/>
                </a:lnTo>
                <a:lnTo>
                  <a:pt x="257517" y="220903"/>
                </a:lnTo>
                <a:lnTo>
                  <a:pt x="257124" y="214223"/>
                </a:lnTo>
                <a:lnTo>
                  <a:pt x="255981" y="207911"/>
                </a:lnTo>
                <a:lnTo>
                  <a:pt x="254114" y="201891"/>
                </a:lnTo>
                <a:lnTo>
                  <a:pt x="251612" y="196126"/>
                </a:lnTo>
                <a:lnTo>
                  <a:pt x="337629" y="109918"/>
                </a:lnTo>
                <a:lnTo>
                  <a:pt x="365582" y="113144"/>
                </a:lnTo>
                <a:lnTo>
                  <a:pt x="424726" y="538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712B592F-3E70-715C-5BC9-1B0FB33CEEA6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More Rule Based Segmentation Techniques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1D224EB9-4452-271E-BB10-732E1120728C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Wait, there’s more!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  <p:pic>
        <p:nvPicPr>
          <p:cNvPr id="2" name="Picture 1" descr="A group of people around a blue arrow&#10;&#10;Description automatically generated">
            <a:extLst>
              <a:ext uri="{FF2B5EF4-FFF2-40B4-BE49-F238E27FC236}">
                <a16:creationId xmlns:a16="http://schemas.microsoft.com/office/drawing/2014/main" id="{C47CAEBF-7394-93E8-E69C-03696C21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24" y="3739118"/>
            <a:ext cx="3661064" cy="27457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1"/>
          <p:cNvGrpSpPr/>
          <p:nvPr/>
        </p:nvGrpSpPr>
        <p:grpSpPr>
          <a:xfrm>
            <a:off x="5114531" y="1060703"/>
            <a:ext cx="6568452" cy="2034539"/>
            <a:chOff x="5114531" y="1060703"/>
            <a:chExt cx="6568452" cy="2034539"/>
          </a:xfrm>
        </p:grpSpPr>
        <p:pic>
          <p:nvPicPr>
            <p:cNvPr id="145" name="Google Shape;14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14531" y="1107925"/>
              <a:ext cx="6565417" cy="1869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60263" y="1060703"/>
              <a:ext cx="6522720" cy="203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1"/>
            <p:cNvSpPr/>
            <p:nvPr/>
          </p:nvSpPr>
          <p:spPr>
            <a:xfrm>
              <a:off x="5152643" y="1123187"/>
              <a:ext cx="6494145" cy="1798320"/>
            </a:xfrm>
            <a:custGeom>
              <a:avLst/>
              <a:gdLst/>
              <a:ahLst/>
              <a:cxnLst/>
              <a:rect l="l" t="t" r="r" b="b"/>
              <a:pathLst>
                <a:path w="6494145" h="1798320" extrusionOk="0">
                  <a:moveTo>
                    <a:pt x="6194044" y="0"/>
                  </a:moveTo>
                  <a:lnTo>
                    <a:pt x="299719" y="0"/>
                  </a:lnTo>
                  <a:lnTo>
                    <a:pt x="251115" y="3924"/>
                  </a:lnTo>
                  <a:lnTo>
                    <a:pt x="205004" y="15284"/>
                  </a:lnTo>
                  <a:lnTo>
                    <a:pt x="162003" y="33463"/>
                  </a:lnTo>
                  <a:lnTo>
                    <a:pt x="122730" y="57842"/>
                  </a:lnTo>
                  <a:lnTo>
                    <a:pt x="87804" y="87804"/>
                  </a:lnTo>
                  <a:lnTo>
                    <a:pt x="57842" y="122730"/>
                  </a:lnTo>
                  <a:lnTo>
                    <a:pt x="33463" y="162003"/>
                  </a:lnTo>
                  <a:lnTo>
                    <a:pt x="15284" y="205004"/>
                  </a:lnTo>
                  <a:lnTo>
                    <a:pt x="3924" y="251115"/>
                  </a:lnTo>
                  <a:lnTo>
                    <a:pt x="0" y="299720"/>
                  </a:lnTo>
                  <a:lnTo>
                    <a:pt x="0" y="1498600"/>
                  </a:lnTo>
                  <a:lnTo>
                    <a:pt x="3924" y="1547204"/>
                  </a:lnTo>
                  <a:lnTo>
                    <a:pt x="15284" y="1593315"/>
                  </a:lnTo>
                  <a:lnTo>
                    <a:pt x="33463" y="1636316"/>
                  </a:lnTo>
                  <a:lnTo>
                    <a:pt x="57842" y="1675589"/>
                  </a:lnTo>
                  <a:lnTo>
                    <a:pt x="87804" y="1710515"/>
                  </a:lnTo>
                  <a:lnTo>
                    <a:pt x="122730" y="1740477"/>
                  </a:lnTo>
                  <a:lnTo>
                    <a:pt x="162003" y="1764856"/>
                  </a:lnTo>
                  <a:lnTo>
                    <a:pt x="205004" y="1783035"/>
                  </a:lnTo>
                  <a:lnTo>
                    <a:pt x="251115" y="1794395"/>
                  </a:lnTo>
                  <a:lnTo>
                    <a:pt x="299719" y="1798320"/>
                  </a:lnTo>
                  <a:lnTo>
                    <a:pt x="6194044" y="1798320"/>
                  </a:lnTo>
                  <a:lnTo>
                    <a:pt x="6242648" y="1794395"/>
                  </a:lnTo>
                  <a:lnTo>
                    <a:pt x="6288759" y="1783035"/>
                  </a:lnTo>
                  <a:lnTo>
                    <a:pt x="6331760" y="1764856"/>
                  </a:lnTo>
                  <a:lnTo>
                    <a:pt x="6371033" y="1740477"/>
                  </a:lnTo>
                  <a:lnTo>
                    <a:pt x="6405959" y="1710515"/>
                  </a:lnTo>
                  <a:lnTo>
                    <a:pt x="6435921" y="1675589"/>
                  </a:lnTo>
                  <a:lnTo>
                    <a:pt x="6460300" y="1636316"/>
                  </a:lnTo>
                  <a:lnTo>
                    <a:pt x="6478479" y="1593315"/>
                  </a:lnTo>
                  <a:lnTo>
                    <a:pt x="6489839" y="1547204"/>
                  </a:lnTo>
                  <a:lnTo>
                    <a:pt x="6493763" y="1498600"/>
                  </a:lnTo>
                  <a:lnTo>
                    <a:pt x="6493763" y="299720"/>
                  </a:lnTo>
                  <a:lnTo>
                    <a:pt x="6489839" y="251115"/>
                  </a:lnTo>
                  <a:lnTo>
                    <a:pt x="6478479" y="205004"/>
                  </a:lnTo>
                  <a:lnTo>
                    <a:pt x="6460300" y="162003"/>
                  </a:lnTo>
                  <a:lnTo>
                    <a:pt x="6435921" y="122730"/>
                  </a:lnTo>
                  <a:lnTo>
                    <a:pt x="6405959" y="87804"/>
                  </a:lnTo>
                  <a:lnTo>
                    <a:pt x="6371033" y="57842"/>
                  </a:lnTo>
                  <a:lnTo>
                    <a:pt x="6331760" y="33463"/>
                  </a:lnTo>
                  <a:lnTo>
                    <a:pt x="6288759" y="15284"/>
                  </a:lnTo>
                  <a:lnTo>
                    <a:pt x="6242648" y="3924"/>
                  </a:lnTo>
                  <a:lnTo>
                    <a:pt x="6194044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5152643" y="1123187"/>
              <a:ext cx="6494145" cy="1798320"/>
            </a:xfrm>
            <a:custGeom>
              <a:avLst/>
              <a:gdLst/>
              <a:ahLst/>
              <a:cxnLst/>
              <a:rect l="l" t="t" r="r" b="b"/>
              <a:pathLst>
                <a:path w="6494145" h="1798320" extrusionOk="0">
                  <a:moveTo>
                    <a:pt x="0" y="299720"/>
                  </a:moveTo>
                  <a:lnTo>
                    <a:pt x="3924" y="251115"/>
                  </a:lnTo>
                  <a:lnTo>
                    <a:pt x="15284" y="205004"/>
                  </a:lnTo>
                  <a:lnTo>
                    <a:pt x="33463" y="162003"/>
                  </a:lnTo>
                  <a:lnTo>
                    <a:pt x="57842" y="122730"/>
                  </a:lnTo>
                  <a:lnTo>
                    <a:pt x="87804" y="87804"/>
                  </a:lnTo>
                  <a:lnTo>
                    <a:pt x="122730" y="57842"/>
                  </a:lnTo>
                  <a:lnTo>
                    <a:pt x="162003" y="33463"/>
                  </a:lnTo>
                  <a:lnTo>
                    <a:pt x="205004" y="15284"/>
                  </a:lnTo>
                  <a:lnTo>
                    <a:pt x="251115" y="3924"/>
                  </a:lnTo>
                  <a:lnTo>
                    <a:pt x="299719" y="0"/>
                  </a:lnTo>
                  <a:lnTo>
                    <a:pt x="6194044" y="0"/>
                  </a:lnTo>
                  <a:lnTo>
                    <a:pt x="6242648" y="3924"/>
                  </a:lnTo>
                  <a:lnTo>
                    <a:pt x="6288759" y="15284"/>
                  </a:lnTo>
                  <a:lnTo>
                    <a:pt x="6331760" y="33463"/>
                  </a:lnTo>
                  <a:lnTo>
                    <a:pt x="6371033" y="57842"/>
                  </a:lnTo>
                  <a:lnTo>
                    <a:pt x="6405959" y="87804"/>
                  </a:lnTo>
                  <a:lnTo>
                    <a:pt x="6435921" y="122730"/>
                  </a:lnTo>
                  <a:lnTo>
                    <a:pt x="6460300" y="162003"/>
                  </a:lnTo>
                  <a:lnTo>
                    <a:pt x="6478479" y="205004"/>
                  </a:lnTo>
                  <a:lnTo>
                    <a:pt x="6489839" y="251115"/>
                  </a:lnTo>
                  <a:lnTo>
                    <a:pt x="6493763" y="299720"/>
                  </a:lnTo>
                  <a:lnTo>
                    <a:pt x="6493763" y="1498600"/>
                  </a:lnTo>
                  <a:lnTo>
                    <a:pt x="6489839" y="1547204"/>
                  </a:lnTo>
                  <a:lnTo>
                    <a:pt x="6478479" y="1593315"/>
                  </a:lnTo>
                  <a:lnTo>
                    <a:pt x="6460300" y="1636316"/>
                  </a:lnTo>
                  <a:lnTo>
                    <a:pt x="6435921" y="1675589"/>
                  </a:lnTo>
                  <a:lnTo>
                    <a:pt x="6405959" y="1710515"/>
                  </a:lnTo>
                  <a:lnTo>
                    <a:pt x="6371033" y="1740477"/>
                  </a:lnTo>
                  <a:lnTo>
                    <a:pt x="6331760" y="1764856"/>
                  </a:lnTo>
                  <a:lnTo>
                    <a:pt x="6288759" y="1783035"/>
                  </a:lnTo>
                  <a:lnTo>
                    <a:pt x="6242648" y="1794395"/>
                  </a:lnTo>
                  <a:lnTo>
                    <a:pt x="6194044" y="1798320"/>
                  </a:lnTo>
                  <a:lnTo>
                    <a:pt x="299719" y="1798320"/>
                  </a:lnTo>
                  <a:lnTo>
                    <a:pt x="251115" y="1794395"/>
                  </a:lnTo>
                  <a:lnTo>
                    <a:pt x="205004" y="1783035"/>
                  </a:lnTo>
                  <a:lnTo>
                    <a:pt x="162003" y="1764856"/>
                  </a:lnTo>
                  <a:lnTo>
                    <a:pt x="122730" y="1740477"/>
                  </a:lnTo>
                  <a:lnTo>
                    <a:pt x="87804" y="1710515"/>
                  </a:lnTo>
                  <a:lnTo>
                    <a:pt x="57842" y="1675589"/>
                  </a:lnTo>
                  <a:lnTo>
                    <a:pt x="33463" y="1636316"/>
                  </a:lnTo>
                  <a:lnTo>
                    <a:pt x="15284" y="1593315"/>
                  </a:lnTo>
                  <a:lnTo>
                    <a:pt x="3924" y="1547204"/>
                  </a:lnTo>
                  <a:lnTo>
                    <a:pt x="0" y="1498600"/>
                  </a:lnTo>
                  <a:lnTo>
                    <a:pt x="0" y="299720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9" name="Google Shape;149;p21"/>
          <p:cNvSpPr txBox="1"/>
          <p:nvPr/>
        </p:nvSpPr>
        <p:spPr>
          <a:xfrm>
            <a:off x="5383529" y="1483726"/>
            <a:ext cx="6137275" cy="9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7500" marR="508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segmentation built on fundamental customer purchase characteristics of </a:t>
            </a:r>
            <a:r>
              <a:rPr lang="en-US" b="1" i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recency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1" i="1" dirty="0">
                <a:solidFill>
                  <a:schemeClr val="bg2"/>
                </a:solidFill>
              </a:rPr>
              <a:t>frequency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b="1" i="1" dirty="0">
                <a:solidFill>
                  <a:schemeClr val="bg2"/>
                </a:solidFill>
              </a:rPr>
              <a:t>monetary value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(RFM)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200660" lvl="0" indent="-304800" algn="just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Customers are ranked on each of the three dimensions and then grouped into segments based on the similarity of behavior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090665" y="1112497"/>
            <a:ext cx="1982737" cy="1860848"/>
            <a:chOff x="3090665" y="1112497"/>
            <a:chExt cx="1982737" cy="1860848"/>
          </a:xfrm>
        </p:grpSpPr>
        <p:pic>
          <p:nvPicPr>
            <p:cNvPr id="151" name="Google Shape;151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90665" y="1112497"/>
              <a:ext cx="1982737" cy="1860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37915" y="1659623"/>
              <a:ext cx="1888235" cy="83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1"/>
            <p:cNvSpPr/>
            <p:nvPr/>
          </p:nvSpPr>
          <p:spPr>
            <a:xfrm>
              <a:off x="3124199" y="1123187"/>
              <a:ext cx="1920239" cy="1798320"/>
            </a:xfrm>
            <a:custGeom>
              <a:avLst/>
              <a:gdLst/>
              <a:ahLst/>
              <a:cxnLst/>
              <a:rect l="l" t="t" r="r" b="b"/>
              <a:pathLst>
                <a:path w="1920239" h="1798320" extrusionOk="0">
                  <a:moveTo>
                    <a:pt x="1620520" y="0"/>
                  </a:moveTo>
                  <a:lnTo>
                    <a:pt x="299720" y="0"/>
                  </a:lnTo>
                  <a:lnTo>
                    <a:pt x="251115" y="3924"/>
                  </a:lnTo>
                  <a:lnTo>
                    <a:pt x="205004" y="15284"/>
                  </a:lnTo>
                  <a:lnTo>
                    <a:pt x="162003" y="33463"/>
                  </a:lnTo>
                  <a:lnTo>
                    <a:pt x="122730" y="57842"/>
                  </a:lnTo>
                  <a:lnTo>
                    <a:pt x="87804" y="87804"/>
                  </a:lnTo>
                  <a:lnTo>
                    <a:pt x="57842" y="122730"/>
                  </a:lnTo>
                  <a:lnTo>
                    <a:pt x="33463" y="162003"/>
                  </a:lnTo>
                  <a:lnTo>
                    <a:pt x="15284" y="205004"/>
                  </a:lnTo>
                  <a:lnTo>
                    <a:pt x="3924" y="251115"/>
                  </a:lnTo>
                  <a:lnTo>
                    <a:pt x="0" y="299720"/>
                  </a:lnTo>
                  <a:lnTo>
                    <a:pt x="0" y="1498600"/>
                  </a:lnTo>
                  <a:lnTo>
                    <a:pt x="3924" y="1547204"/>
                  </a:lnTo>
                  <a:lnTo>
                    <a:pt x="15284" y="1593315"/>
                  </a:lnTo>
                  <a:lnTo>
                    <a:pt x="33463" y="1636316"/>
                  </a:lnTo>
                  <a:lnTo>
                    <a:pt x="57842" y="1675589"/>
                  </a:lnTo>
                  <a:lnTo>
                    <a:pt x="87804" y="1710515"/>
                  </a:lnTo>
                  <a:lnTo>
                    <a:pt x="122730" y="1740477"/>
                  </a:lnTo>
                  <a:lnTo>
                    <a:pt x="162003" y="1764856"/>
                  </a:lnTo>
                  <a:lnTo>
                    <a:pt x="205004" y="1783035"/>
                  </a:lnTo>
                  <a:lnTo>
                    <a:pt x="251115" y="1794395"/>
                  </a:lnTo>
                  <a:lnTo>
                    <a:pt x="299720" y="1798320"/>
                  </a:lnTo>
                  <a:lnTo>
                    <a:pt x="1620520" y="1798320"/>
                  </a:lnTo>
                  <a:lnTo>
                    <a:pt x="1669124" y="1794395"/>
                  </a:lnTo>
                  <a:lnTo>
                    <a:pt x="1715235" y="1783035"/>
                  </a:lnTo>
                  <a:lnTo>
                    <a:pt x="1758236" y="1764856"/>
                  </a:lnTo>
                  <a:lnTo>
                    <a:pt x="1797509" y="1740477"/>
                  </a:lnTo>
                  <a:lnTo>
                    <a:pt x="1832435" y="1710515"/>
                  </a:lnTo>
                  <a:lnTo>
                    <a:pt x="1862397" y="1675589"/>
                  </a:lnTo>
                  <a:lnTo>
                    <a:pt x="1886776" y="1636316"/>
                  </a:lnTo>
                  <a:lnTo>
                    <a:pt x="1904955" y="1593315"/>
                  </a:lnTo>
                  <a:lnTo>
                    <a:pt x="1916315" y="1547204"/>
                  </a:lnTo>
                  <a:lnTo>
                    <a:pt x="1920239" y="1498600"/>
                  </a:lnTo>
                  <a:lnTo>
                    <a:pt x="1920239" y="299720"/>
                  </a:lnTo>
                  <a:lnTo>
                    <a:pt x="1916315" y="251115"/>
                  </a:lnTo>
                  <a:lnTo>
                    <a:pt x="1904955" y="205004"/>
                  </a:lnTo>
                  <a:lnTo>
                    <a:pt x="1886776" y="162003"/>
                  </a:lnTo>
                  <a:lnTo>
                    <a:pt x="1862397" y="122730"/>
                  </a:lnTo>
                  <a:lnTo>
                    <a:pt x="1832435" y="87804"/>
                  </a:lnTo>
                  <a:lnTo>
                    <a:pt x="1797509" y="57842"/>
                  </a:lnTo>
                  <a:lnTo>
                    <a:pt x="1758236" y="33463"/>
                  </a:lnTo>
                  <a:lnTo>
                    <a:pt x="1715235" y="15284"/>
                  </a:lnTo>
                  <a:lnTo>
                    <a:pt x="1669124" y="3924"/>
                  </a:lnTo>
                  <a:lnTo>
                    <a:pt x="162052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" name="Google Shape;154;p21"/>
          <p:cNvSpPr txBox="1"/>
          <p:nvPr/>
        </p:nvSpPr>
        <p:spPr>
          <a:xfrm>
            <a:off x="3305302" y="1729232"/>
            <a:ext cx="155956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RFM Segmentation?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3090665" y="3147046"/>
            <a:ext cx="1982737" cy="2661501"/>
            <a:chOff x="3090665" y="3147046"/>
            <a:chExt cx="1982737" cy="3150134"/>
          </a:xfrm>
        </p:grpSpPr>
        <p:pic>
          <p:nvPicPr>
            <p:cNvPr id="156" name="Google Shape;156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90665" y="3147046"/>
              <a:ext cx="1982737" cy="3150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201923" y="4064508"/>
              <a:ext cx="1828800" cy="1383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1"/>
            <p:cNvSpPr/>
            <p:nvPr/>
          </p:nvSpPr>
          <p:spPr>
            <a:xfrm>
              <a:off x="3124199" y="3157728"/>
              <a:ext cx="1920239" cy="3088005"/>
            </a:xfrm>
            <a:custGeom>
              <a:avLst/>
              <a:gdLst/>
              <a:ahLst/>
              <a:cxnLst/>
              <a:rect l="l" t="t" r="r" b="b"/>
              <a:pathLst>
                <a:path w="1920239" h="3088004" extrusionOk="0">
                  <a:moveTo>
                    <a:pt x="1600200" y="0"/>
                  </a:moveTo>
                  <a:lnTo>
                    <a:pt x="320039" y="0"/>
                  </a:ln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0" y="2767571"/>
                  </a:lnTo>
                  <a:lnTo>
                    <a:pt x="3469" y="2814865"/>
                  </a:lnTo>
                  <a:lnTo>
                    <a:pt x="13547" y="2860006"/>
                  </a:lnTo>
                  <a:lnTo>
                    <a:pt x="29740" y="2902496"/>
                  </a:lnTo>
                  <a:lnTo>
                    <a:pt x="51552" y="2941842"/>
                  </a:lnTo>
                  <a:lnTo>
                    <a:pt x="78490" y="2977548"/>
                  </a:lnTo>
                  <a:lnTo>
                    <a:pt x="110057" y="3009119"/>
                  </a:lnTo>
                  <a:lnTo>
                    <a:pt x="145761" y="3036061"/>
                  </a:lnTo>
                  <a:lnTo>
                    <a:pt x="185105" y="3057877"/>
                  </a:lnTo>
                  <a:lnTo>
                    <a:pt x="227596" y="3074073"/>
                  </a:lnTo>
                  <a:lnTo>
                    <a:pt x="272739" y="3084153"/>
                  </a:lnTo>
                  <a:lnTo>
                    <a:pt x="320039" y="3087624"/>
                  </a:lnTo>
                  <a:lnTo>
                    <a:pt x="1600200" y="3087624"/>
                  </a:lnTo>
                  <a:lnTo>
                    <a:pt x="1647500" y="3084153"/>
                  </a:lnTo>
                  <a:lnTo>
                    <a:pt x="1692643" y="3074073"/>
                  </a:lnTo>
                  <a:lnTo>
                    <a:pt x="1735134" y="3057877"/>
                  </a:lnTo>
                  <a:lnTo>
                    <a:pt x="1774478" y="3036061"/>
                  </a:lnTo>
                  <a:lnTo>
                    <a:pt x="1810182" y="3009119"/>
                  </a:lnTo>
                  <a:lnTo>
                    <a:pt x="1841749" y="2977548"/>
                  </a:lnTo>
                  <a:lnTo>
                    <a:pt x="1868687" y="2941842"/>
                  </a:lnTo>
                  <a:lnTo>
                    <a:pt x="1890499" y="2902496"/>
                  </a:lnTo>
                  <a:lnTo>
                    <a:pt x="1906692" y="2860006"/>
                  </a:lnTo>
                  <a:lnTo>
                    <a:pt x="1916770" y="2814865"/>
                  </a:lnTo>
                  <a:lnTo>
                    <a:pt x="1920239" y="2767571"/>
                  </a:lnTo>
                  <a:lnTo>
                    <a:pt x="1920239" y="320039"/>
                  </a:lnTo>
                  <a:lnTo>
                    <a:pt x="1916770" y="272739"/>
                  </a:lnTo>
                  <a:lnTo>
                    <a:pt x="1906692" y="227596"/>
                  </a:lnTo>
                  <a:lnTo>
                    <a:pt x="1890499" y="185105"/>
                  </a:lnTo>
                  <a:lnTo>
                    <a:pt x="1868687" y="145761"/>
                  </a:lnTo>
                  <a:lnTo>
                    <a:pt x="1841749" y="110057"/>
                  </a:lnTo>
                  <a:lnTo>
                    <a:pt x="1810182" y="78490"/>
                  </a:lnTo>
                  <a:lnTo>
                    <a:pt x="1774478" y="51552"/>
                  </a:lnTo>
                  <a:lnTo>
                    <a:pt x="1735134" y="29740"/>
                  </a:lnTo>
                  <a:lnTo>
                    <a:pt x="1692643" y="13547"/>
                  </a:lnTo>
                  <a:lnTo>
                    <a:pt x="1647500" y="3469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9" name="Google Shape;159;p21"/>
          <p:cNvSpPr txBox="1"/>
          <p:nvPr/>
        </p:nvSpPr>
        <p:spPr>
          <a:xfrm>
            <a:off x="3368802" y="4134357"/>
            <a:ext cx="14338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0965" marR="933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Should RFM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 be Used?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5114531" y="3115052"/>
            <a:ext cx="6565417" cy="2693496"/>
            <a:chOff x="5114531" y="3115051"/>
            <a:chExt cx="6565417" cy="3220217"/>
          </a:xfrm>
        </p:grpSpPr>
        <p:pic>
          <p:nvPicPr>
            <p:cNvPr id="161" name="Google Shape;161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14531" y="3115051"/>
              <a:ext cx="6565417" cy="3189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224271" y="3127248"/>
              <a:ext cx="6271260" cy="3208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1"/>
            <p:cNvSpPr/>
            <p:nvPr/>
          </p:nvSpPr>
          <p:spPr>
            <a:xfrm>
              <a:off x="5152643" y="3130296"/>
              <a:ext cx="6494145" cy="3118485"/>
            </a:xfrm>
            <a:custGeom>
              <a:avLst/>
              <a:gdLst/>
              <a:ahLst/>
              <a:cxnLst/>
              <a:rect l="l" t="t" r="r" b="b"/>
              <a:pathLst>
                <a:path w="6494145" h="3118485" extrusionOk="0">
                  <a:moveTo>
                    <a:pt x="5974080" y="0"/>
                  </a:moveTo>
                  <a:lnTo>
                    <a:pt x="519683" y="0"/>
                  </a:lnTo>
                  <a:lnTo>
                    <a:pt x="472381" y="2123"/>
                  </a:lnTo>
                  <a:lnTo>
                    <a:pt x="426268" y="8372"/>
                  </a:lnTo>
                  <a:lnTo>
                    <a:pt x="381529" y="18563"/>
                  </a:lnTo>
                  <a:lnTo>
                    <a:pt x="338346" y="32511"/>
                  </a:lnTo>
                  <a:lnTo>
                    <a:pt x="296904" y="50035"/>
                  </a:lnTo>
                  <a:lnTo>
                    <a:pt x="257386" y="70950"/>
                  </a:lnTo>
                  <a:lnTo>
                    <a:pt x="219975" y="95073"/>
                  </a:lnTo>
                  <a:lnTo>
                    <a:pt x="184855" y="122221"/>
                  </a:lnTo>
                  <a:lnTo>
                    <a:pt x="152209" y="152209"/>
                  </a:lnTo>
                  <a:lnTo>
                    <a:pt x="122221" y="184855"/>
                  </a:lnTo>
                  <a:lnTo>
                    <a:pt x="95073" y="219975"/>
                  </a:lnTo>
                  <a:lnTo>
                    <a:pt x="70950" y="257386"/>
                  </a:lnTo>
                  <a:lnTo>
                    <a:pt x="50035" y="296904"/>
                  </a:lnTo>
                  <a:lnTo>
                    <a:pt x="32512" y="338346"/>
                  </a:lnTo>
                  <a:lnTo>
                    <a:pt x="18563" y="381529"/>
                  </a:lnTo>
                  <a:lnTo>
                    <a:pt x="8372" y="426268"/>
                  </a:lnTo>
                  <a:lnTo>
                    <a:pt x="2123" y="472381"/>
                  </a:lnTo>
                  <a:lnTo>
                    <a:pt x="0" y="519683"/>
                  </a:lnTo>
                  <a:lnTo>
                    <a:pt x="0" y="2598407"/>
                  </a:lnTo>
                  <a:lnTo>
                    <a:pt x="2123" y="2645710"/>
                  </a:lnTo>
                  <a:lnTo>
                    <a:pt x="8372" y="2691823"/>
                  </a:lnTo>
                  <a:lnTo>
                    <a:pt x="18563" y="2736563"/>
                  </a:lnTo>
                  <a:lnTo>
                    <a:pt x="32511" y="2779746"/>
                  </a:lnTo>
                  <a:lnTo>
                    <a:pt x="50035" y="2821188"/>
                  </a:lnTo>
                  <a:lnTo>
                    <a:pt x="70950" y="2860707"/>
                  </a:lnTo>
                  <a:lnTo>
                    <a:pt x="95073" y="2898119"/>
                  </a:lnTo>
                  <a:lnTo>
                    <a:pt x="122221" y="2933241"/>
                  </a:lnTo>
                  <a:lnTo>
                    <a:pt x="152209" y="2965888"/>
                  </a:lnTo>
                  <a:lnTo>
                    <a:pt x="184855" y="2995877"/>
                  </a:lnTo>
                  <a:lnTo>
                    <a:pt x="219975" y="3023026"/>
                  </a:lnTo>
                  <a:lnTo>
                    <a:pt x="257386" y="3047150"/>
                  </a:lnTo>
                  <a:lnTo>
                    <a:pt x="296904" y="3068065"/>
                  </a:lnTo>
                  <a:lnTo>
                    <a:pt x="338346" y="3085590"/>
                  </a:lnTo>
                  <a:lnTo>
                    <a:pt x="381529" y="3099539"/>
                  </a:lnTo>
                  <a:lnTo>
                    <a:pt x="426268" y="3109730"/>
                  </a:lnTo>
                  <a:lnTo>
                    <a:pt x="472381" y="3115980"/>
                  </a:lnTo>
                  <a:lnTo>
                    <a:pt x="519683" y="3118104"/>
                  </a:lnTo>
                  <a:lnTo>
                    <a:pt x="5974080" y="3118104"/>
                  </a:lnTo>
                  <a:lnTo>
                    <a:pt x="6021382" y="3115980"/>
                  </a:lnTo>
                  <a:lnTo>
                    <a:pt x="6067495" y="3109730"/>
                  </a:lnTo>
                  <a:lnTo>
                    <a:pt x="6112234" y="3099539"/>
                  </a:lnTo>
                  <a:lnTo>
                    <a:pt x="6155417" y="3085590"/>
                  </a:lnTo>
                  <a:lnTo>
                    <a:pt x="6196859" y="3068065"/>
                  </a:lnTo>
                  <a:lnTo>
                    <a:pt x="6236377" y="3047150"/>
                  </a:lnTo>
                  <a:lnTo>
                    <a:pt x="6273788" y="3023026"/>
                  </a:lnTo>
                  <a:lnTo>
                    <a:pt x="6308908" y="2995877"/>
                  </a:lnTo>
                  <a:lnTo>
                    <a:pt x="6341554" y="2965888"/>
                  </a:lnTo>
                  <a:lnTo>
                    <a:pt x="6371542" y="2933241"/>
                  </a:lnTo>
                  <a:lnTo>
                    <a:pt x="6398690" y="2898119"/>
                  </a:lnTo>
                  <a:lnTo>
                    <a:pt x="6422813" y="2860707"/>
                  </a:lnTo>
                  <a:lnTo>
                    <a:pt x="6443728" y="2821188"/>
                  </a:lnTo>
                  <a:lnTo>
                    <a:pt x="6461252" y="2779746"/>
                  </a:lnTo>
                  <a:lnTo>
                    <a:pt x="6475200" y="2736563"/>
                  </a:lnTo>
                  <a:lnTo>
                    <a:pt x="6485391" y="2691823"/>
                  </a:lnTo>
                  <a:lnTo>
                    <a:pt x="6491640" y="2645710"/>
                  </a:lnTo>
                  <a:lnTo>
                    <a:pt x="6493763" y="2598407"/>
                  </a:lnTo>
                  <a:lnTo>
                    <a:pt x="6493763" y="519683"/>
                  </a:lnTo>
                  <a:lnTo>
                    <a:pt x="6491640" y="472381"/>
                  </a:lnTo>
                  <a:lnTo>
                    <a:pt x="6485391" y="426268"/>
                  </a:lnTo>
                  <a:lnTo>
                    <a:pt x="6475200" y="381529"/>
                  </a:lnTo>
                  <a:lnTo>
                    <a:pt x="6461251" y="338346"/>
                  </a:lnTo>
                  <a:lnTo>
                    <a:pt x="6443728" y="296904"/>
                  </a:lnTo>
                  <a:lnTo>
                    <a:pt x="6422813" y="257386"/>
                  </a:lnTo>
                  <a:lnTo>
                    <a:pt x="6398690" y="219975"/>
                  </a:lnTo>
                  <a:lnTo>
                    <a:pt x="6371542" y="184855"/>
                  </a:lnTo>
                  <a:lnTo>
                    <a:pt x="6341554" y="152209"/>
                  </a:lnTo>
                  <a:lnTo>
                    <a:pt x="6308908" y="122221"/>
                  </a:lnTo>
                  <a:lnTo>
                    <a:pt x="6273788" y="95073"/>
                  </a:lnTo>
                  <a:lnTo>
                    <a:pt x="6236377" y="70950"/>
                  </a:lnTo>
                  <a:lnTo>
                    <a:pt x="6196859" y="50035"/>
                  </a:lnTo>
                  <a:lnTo>
                    <a:pt x="6155417" y="32512"/>
                  </a:lnTo>
                  <a:lnTo>
                    <a:pt x="6112234" y="18563"/>
                  </a:lnTo>
                  <a:lnTo>
                    <a:pt x="6067495" y="8372"/>
                  </a:lnTo>
                  <a:lnTo>
                    <a:pt x="6021382" y="2123"/>
                  </a:lnTo>
                  <a:lnTo>
                    <a:pt x="5974080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5152643" y="3130296"/>
              <a:ext cx="6494145" cy="3118485"/>
            </a:xfrm>
            <a:custGeom>
              <a:avLst/>
              <a:gdLst/>
              <a:ahLst/>
              <a:cxnLst/>
              <a:rect l="l" t="t" r="r" b="b"/>
              <a:pathLst>
                <a:path w="6494145" h="3118485" extrusionOk="0">
                  <a:moveTo>
                    <a:pt x="0" y="519683"/>
                  </a:moveTo>
                  <a:lnTo>
                    <a:pt x="2123" y="472381"/>
                  </a:lnTo>
                  <a:lnTo>
                    <a:pt x="8372" y="426268"/>
                  </a:lnTo>
                  <a:lnTo>
                    <a:pt x="18563" y="381529"/>
                  </a:lnTo>
                  <a:lnTo>
                    <a:pt x="32512" y="338346"/>
                  </a:lnTo>
                  <a:lnTo>
                    <a:pt x="50035" y="296904"/>
                  </a:lnTo>
                  <a:lnTo>
                    <a:pt x="70950" y="257386"/>
                  </a:lnTo>
                  <a:lnTo>
                    <a:pt x="95073" y="219975"/>
                  </a:lnTo>
                  <a:lnTo>
                    <a:pt x="122221" y="184855"/>
                  </a:lnTo>
                  <a:lnTo>
                    <a:pt x="152209" y="152209"/>
                  </a:lnTo>
                  <a:lnTo>
                    <a:pt x="184855" y="122221"/>
                  </a:lnTo>
                  <a:lnTo>
                    <a:pt x="219975" y="95073"/>
                  </a:lnTo>
                  <a:lnTo>
                    <a:pt x="257386" y="70950"/>
                  </a:lnTo>
                  <a:lnTo>
                    <a:pt x="296904" y="50035"/>
                  </a:lnTo>
                  <a:lnTo>
                    <a:pt x="338346" y="32511"/>
                  </a:lnTo>
                  <a:lnTo>
                    <a:pt x="381529" y="18563"/>
                  </a:lnTo>
                  <a:lnTo>
                    <a:pt x="426268" y="8372"/>
                  </a:lnTo>
                  <a:lnTo>
                    <a:pt x="472381" y="2123"/>
                  </a:lnTo>
                  <a:lnTo>
                    <a:pt x="519683" y="0"/>
                  </a:lnTo>
                  <a:lnTo>
                    <a:pt x="5974080" y="0"/>
                  </a:lnTo>
                  <a:lnTo>
                    <a:pt x="6021382" y="2123"/>
                  </a:lnTo>
                  <a:lnTo>
                    <a:pt x="6067495" y="8372"/>
                  </a:lnTo>
                  <a:lnTo>
                    <a:pt x="6112234" y="18563"/>
                  </a:lnTo>
                  <a:lnTo>
                    <a:pt x="6155417" y="32512"/>
                  </a:lnTo>
                  <a:lnTo>
                    <a:pt x="6196859" y="50035"/>
                  </a:lnTo>
                  <a:lnTo>
                    <a:pt x="6236377" y="70950"/>
                  </a:lnTo>
                  <a:lnTo>
                    <a:pt x="6273788" y="95073"/>
                  </a:lnTo>
                  <a:lnTo>
                    <a:pt x="6308908" y="122221"/>
                  </a:lnTo>
                  <a:lnTo>
                    <a:pt x="6341554" y="152209"/>
                  </a:lnTo>
                  <a:lnTo>
                    <a:pt x="6371542" y="184855"/>
                  </a:lnTo>
                  <a:lnTo>
                    <a:pt x="6398690" y="219975"/>
                  </a:lnTo>
                  <a:lnTo>
                    <a:pt x="6422813" y="257386"/>
                  </a:lnTo>
                  <a:lnTo>
                    <a:pt x="6443728" y="296904"/>
                  </a:lnTo>
                  <a:lnTo>
                    <a:pt x="6461251" y="338346"/>
                  </a:lnTo>
                  <a:lnTo>
                    <a:pt x="6475200" y="381529"/>
                  </a:lnTo>
                  <a:lnTo>
                    <a:pt x="6485391" y="426268"/>
                  </a:lnTo>
                  <a:lnTo>
                    <a:pt x="6491640" y="472381"/>
                  </a:lnTo>
                  <a:lnTo>
                    <a:pt x="6493763" y="519683"/>
                  </a:lnTo>
                  <a:lnTo>
                    <a:pt x="6493763" y="2598407"/>
                  </a:lnTo>
                  <a:lnTo>
                    <a:pt x="6491640" y="2645710"/>
                  </a:lnTo>
                  <a:lnTo>
                    <a:pt x="6485391" y="2691823"/>
                  </a:lnTo>
                  <a:lnTo>
                    <a:pt x="6475200" y="2736563"/>
                  </a:lnTo>
                  <a:lnTo>
                    <a:pt x="6461252" y="2779746"/>
                  </a:lnTo>
                  <a:lnTo>
                    <a:pt x="6443728" y="2821188"/>
                  </a:lnTo>
                  <a:lnTo>
                    <a:pt x="6422813" y="2860707"/>
                  </a:lnTo>
                  <a:lnTo>
                    <a:pt x="6398690" y="2898119"/>
                  </a:lnTo>
                  <a:lnTo>
                    <a:pt x="6371542" y="2933241"/>
                  </a:lnTo>
                  <a:lnTo>
                    <a:pt x="6341554" y="2965888"/>
                  </a:lnTo>
                  <a:lnTo>
                    <a:pt x="6308908" y="2995877"/>
                  </a:lnTo>
                  <a:lnTo>
                    <a:pt x="6273788" y="3023026"/>
                  </a:lnTo>
                  <a:lnTo>
                    <a:pt x="6236377" y="3047150"/>
                  </a:lnTo>
                  <a:lnTo>
                    <a:pt x="6196859" y="3068065"/>
                  </a:lnTo>
                  <a:lnTo>
                    <a:pt x="6155417" y="3085590"/>
                  </a:lnTo>
                  <a:lnTo>
                    <a:pt x="6112234" y="3099539"/>
                  </a:lnTo>
                  <a:lnTo>
                    <a:pt x="6067495" y="3109730"/>
                  </a:lnTo>
                  <a:lnTo>
                    <a:pt x="6021382" y="3115980"/>
                  </a:lnTo>
                  <a:lnTo>
                    <a:pt x="5974080" y="3118104"/>
                  </a:lnTo>
                  <a:lnTo>
                    <a:pt x="519683" y="3118104"/>
                  </a:lnTo>
                  <a:lnTo>
                    <a:pt x="472381" y="3115980"/>
                  </a:lnTo>
                  <a:lnTo>
                    <a:pt x="426268" y="3109730"/>
                  </a:lnTo>
                  <a:lnTo>
                    <a:pt x="381529" y="3099539"/>
                  </a:lnTo>
                  <a:lnTo>
                    <a:pt x="338346" y="3085590"/>
                  </a:lnTo>
                  <a:lnTo>
                    <a:pt x="296904" y="3068065"/>
                  </a:lnTo>
                  <a:lnTo>
                    <a:pt x="257386" y="3047150"/>
                  </a:lnTo>
                  <a:lnTo>
                    <a:pt x="219975" y="3023026"/>
                  </a:lnTo>
                  <a:lnTo>
                    <a:pt x="184855" y="2995877"/>
                  </a:lnTo>
                  <a:lnTo>
                    <a:pt x="152209" y="2965888"/>
                  </a:lnTo>
                  <a:lnTo>
                    <a:pt x="122221" y="2933241"/>
                  </a:lnTo>
                  <a:lnTo>
                    <a:pt x="95073" y="2898119"/>
                  </a:lnTo>
                  <a:lnTo>
                    <a:pt x="70950" y="2860707"/>
                  </a:lnTo>
                  <a:lnTo>
                    <a:pt x="50035" y="2821188"/>
                  </a:lnTo>
                  <a:lnTo>
                    <a:pt x="32511" y="2779746"/>
                  </a:lnTo>
                  <a:lnTo>
                    <a:pt x="18563" y="2736563"/>
                  </a:lnTo>
                  <a:lnTo>
                    <a:pt x="8372" y="2691823"/>
                  </a:lnTo>
                  <a:lnTo>
                    <a:pt x="2123" y="2645710"/>
                  </a:lnTo>
                  <a:lnTo>
                    <a:pt x="0" y="2598407"/>
                  </a:lnTo>
                  <a:lnTo>
                    <a:pt x="0" y="519683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5" name="Google Shape;165;p21"/>
          <p:cNvSpPr txBox="1"/>
          <p:nvPr/>
        </p:nvSpPr>
        <p:spPr>
          <a:xfrm>
            <a:off x="5383529" y="3196844"/>
            <a:ext cx="5951855" cy="208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317500" marR="101600" lvl="0" indent="-305435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RFM segmentation provides an “entry-level” means for developing tailored marketing communications based on: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483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Recency – how active (or inactive) is the customer?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4830" marR="0" lvl="1" indent="-2286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Frequency – how often has the customer purchased?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4830" marR="0" lvl="1" indent="-228600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Monetary – how much has the customer spent?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317500" marR="154305" lvl="0" indent="-305435" algn="l" rtl="0">
              <a:lnSpc>
                <a:spcPct val="90000"/>
              </a:lnSpc>
              <a:spcBef>
                <a:spcPts val="119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RFM can also be used to determine which customers should be placed into a</a:t>
            </a:r>
            <a:r>
              <a:rPr 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loyalty program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based on past behavior, as well as a tool for </a:t>
            </a:r>
            <a:r>
              <a:rPr lang="en-US" b="1" dirty="0">
                <a:solidFill>
                  <a:schemeClr val="bg2"/>
                </a:solidFill>
              </a:rPr>
              <a:t>marketing resource allocations</a:t>
            </a:r>
            <a:endParaRPr b="1" dirty="0">
              <a:solidFill>
                <a:schemeClr val="bg2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3551" y="3082688"/>
            <a:ext cx="1255801" cy="1268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69FA6-7E0F-5B67-FB3F-6049EFF94D65}"/>
              </a:ext>
            </a:extLst>
          </p:cNvPr>
          <p:cNvSpPr txBox="1"/>
          <p:nvPr/>
        </p:nvSpPr>
        <p:spPr>
          <a:xfrm>
            <a:off x="1275650" y="6150005"/>
            <a:ext cx="8679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https://www.analyticsvidhya.com/blog/2022/12/customer-segmentation-using-rfm-analysis-in-tableau/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DA3484-3761-3075-F269-B963900CF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573540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/>
              <a:t>RFM Segmentation</a:t>
            </a:r>
          </a:p>
        </p:txBody>
      </p:sp>
      <p:pic>
        <p:nvPicPr>
          <p:cNvPr id="5" name="Picture 4" descr="Tableau full logo transparent PNG - StickPNG">
            <a:extLst>
              <a:ext uri="{FF2B5EF4-FFF2-40B4-BE49-F238E27FC236}">
                <a16:creationId xmlns:a16="http://schemas.microsoft.com/office/drawing/2014/main" id="{D485EAC0-4B99-20EA-7969-9E06B403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82" y="6142178"/>
            <a:ext cx="481138" cy="26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D3D52E-3359-9A1D-0550-B30FC51B0CF2}"/>
              </a:ext>
            </a:extLst>
          </p:cNvPr>
          <p:cNvSpPr txBox="1"/>
          <p:nvPr/>
        </p:nvSpPr>
        <p:spPr>
          <a:xfrm>
            <a:off x="322922" y="5844614"/>
            <a:ext cx="2497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Implementation in Tableau: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28600" y="59830"/>
            <a:ext cx="11963400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/>
              <a:t>Value (potential) Segmentation</a:t>
            </a:r>
            <a:endParaRPr sz="3200" dirty="0"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5329415" y="1382186"/>
            <a:ext cx="6620269" cy="1188870"/>
            <a:chOff x="5329415" y="1382186"/>
            <a:chExt cx="6620269" cy="1188870"/>
          </a:xfrm>
        </p:grpSpPr>
        <p:pic>
          <p:nvPicPr>
            <p:cNvPr id="173" name="Google Shape;173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29415" y="1382186"/>
              <a:ext cx="6565417" cy="1188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43144" y="1456944"/>
              <a:ext cx="6606540" cy="110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2"/>
            <p:cNvSpPr/>
            <p:nvPr/>
          </p:nvSpPr>
          <p:spPr>
            <a:xfrm>
              <a:off x="5367528" y="1397508"/>
              <a:ext cx="6494145" cy="1117600"/>
            </a:xfrm>
            <a:custGeom>
              <a:avLst/>
              <a:gdLst/>
              <a:ahLst/>
              <a:cxnLst/>
              <a:rect l="l" t="t" r="r" b="b"/>
              <a:pathLst>
                <a:path w="6494145" h="1117600" extrusionOk="0">
                  <a:moveTo>
                    <a:pt x="6307582" y="0"/>
                  </a:moveTo>
                  <a:lnTo>
                    <a:pt x="186182" y="0"/>
                  </a:lnTo>
                  <a:lnTo>
                    <a:pt x="136671" y="6647"/>
                  </a:lnTo>
                  <a:lnTo>
                    <a:pt x="92192" y="25409"/>
                  </a:lnTo>
                  <a:lnTo>
                    <a:pt x="54514" y="54514"/>
                  </a:lnTo>
                  <a:lnTo>
                    <a:pt x="25409" y="92192"/>
                  </a:lnTo>
                  <a:lnTo>
                    <a:pt x="6647" y="136671"/>
                  </a:lnTo>
                  <a:lnTo>
                    <a:pt x="0" y="186181"/>
                  </a:lnTo>
                  <a:lnTo>
                    <a:pt x="0" y="930909"/>
                  </a:lnTo>
                  <a:lnTo>
                    <a:pt x="6647" y="980420"/>
                  </a:lnTo>
                  <a:lnTo>
                    <a:pt x="25409" y="1024899"/>
                  </a:lnTo>
                  <a:lnTo>
                    <a:pt x="54514" y="1062577"/>
                  </a:lnTo>
                  <a:lnTo>
                    <a:pt x="92192" y="1091682"/>
                  </a:lnTo>
                  <a:lnTo>
                    <a:pt x="136671" y="1110444"/>
                  </a:lnTo>
                  <a:lnTo>
                    <a:pt x="186182" y="1117091"/>
                  </a:lnTo>
                  <a:lnTo>
                    <a:pt x="6307582" y="1117091"/>
                  </a:lnTo>
                  <a:lnTo>
                    <a:pt x="6357092" y="1110444"/>
                  </a:lnTo>
                  <a:lnTo>
                    <a:pt x="6401571" y="1091682"/>
                  </a:lnTo>
                  <a:lnTo>
                    <a:pt x="6439249" y="1062577"/>
                  </a:lnTo>
                  <a:lnTo>
                    <a:pt x="6468354" y="1024899"/>
                  </a:lnTo>
                  <a:lnTo>
                    <a:pt x="6487116" y="980420"/>
                  </a:lnTo>
                  <a:lnTo>
                    <a:pt x="6493764" y="930909"/>
                  </a:lnTo>
                  <a:lnTo>
                    <a:pt x="6493764" y="186181"/>
                  </a:lnTo>
                  <a:lnTo>
                    <a:pt x="6487116" y="136671"/>
                  </a:lnTo>
                  <a:lnTo>
                    <a:pt x="6468354" y="92192"/>
                  </a:lnTo>
                  <a:lnTo>
                    <a:pt x="6439249" y="54514"/>
                  </a:lnTo>
                  <a:lnTo>
                    <a:pt x="6401571" y="25409"/>
                  </a:lnTo>
                  <a:lnTo>
                    <a:pt x="6357092" y="6647"/>
                  </a:lnTo>
                  <a:lnTo>
                    <a:pt x="6307582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5367528" y="1397508"/>
              <a:ext cx="6494145" cy="1117600"/>
            </a:xfrm>
            <a:custGeom>
              <a:avLst/>
              <a:gdLst/>
              <a:ahLst/>
              <a:cxnLst/>
              <a:rect l="l" t="t" r="r" b="b"/>
              <a:pathLst>
                <a:path w="6494145" h="1117600" extrusionOk="0">
                  <a:moveTo>
                    <a:pt x="0" y="186181"/>
                  </a:moveTo>
                  <a:lnTo>
                    <a:pt x="6647" y="136671"/>
                  </a:lnTo>
                  <a:lnTo>
                    <a:pt x="25409" y="92192"/>
                  </a:lnTo>
                  <a:lnTo>
                    <a:pt x="54514" y="54514"/>
                  </a:lnTo>
                  <a:lnTo>
                    <a:pt x="92192" y="25409"/>
                  </a:lnTo>
                  <a:lnTo>
                    <a:pt x="136671" y="6647"/>
                  </a:lnTo>
                  <a:lnTo>
                    <a:pt x="186182" y="0"/>
                  </a:lnTo>
                  <a:lnTo>
                    <a:pt x="6307582" y="0"/>
                  </a:lnTo>
                  <a:lnTo>
                    <a:pt x="6357092" y="6647"/>
                  </a:lnTo>
                  <a:lnTo>
                    <a:pt x="6401571" y="25409"/>
                  </a:lnTo>
                  <a:lnTo>
                    <a:pt x="6439249" y="54514"/>
                  </a:lnTo>
                  <a:lnTo>
                    <a:pt x="6468354" y="92192"/>
                  </a:lnTo>
                  <a:lnTo>
                    <a:pt x="6487116" y="136671"/>
                  </a:lnTo>
                  <a:lnTo>
                    <a:pt x="6493764" y="186181"/>
                  </a:lnTo>
                  <a:lnTo>
                    <a:pt x="6493764" y="930909"/>
                  </a:lnTo>
                  <a:lnTo>
                    <a:pt x="6487116" y="980420"/>
                  </a:lnTo>
                  <a:lnTo>
                    <a:pt x="6468354" y="1024899"/>
                  </a:lnTo>
                  <a:lnTo>
                    <a:pt x="6439249" y="1062577"/>
                  </a:lnTo>
                  <a:lnTo>
                    <a:pt x="6401571" y="1091682"/>
                  </a:lnTo>
                  <a:lnTo>
                    <a:pt x="6357092" y="1110444"/>
                  </a:lnTo>
                  <a:lnTo>
                    <a:pt x="6307582" y="1117091"/>
                  </a:lnTo>
                  <a:lnTo>
                    <a:pt x="186182" y="1117091"/>
                  </a:lnTo>
                  <a:lnTo>
                    <a:pt x="136671" y="1110444"/>
                  </a:lnTo>
                  <a:lnTo>
                    <a:pt x="92192" y="1091682"/>
                  </a:lnTo>
                  <a:lnTo>
                    <a:pt x="54514" y="1062577"/>
                  </a:lnTo>
                  <a:lnTo>
                    <a:pt x="25409" y="1024899"/>
                  </a:lnTo>
                  <a:lnTo>
                    <a:pt x="6647" y="980420"/>
                  </a:lnTo>
                  <a:lnTo>
                    <a:pt x="0" y="930909"/>
                  </a:lnTo>
                  <a:lnTo>
                    <a:pt x="0" y="186181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7" name="Google Shape;177;p22"/>
          <p:cNvSpPr txBox="1"/>
          <p:nvPr/>
        </p:nvSpPr>
        <p:spPr>
          <a:xfrm>
            <a:off x="5496813" y="1663141"/>
            <a:ext cx="623062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7500" marR="508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segmentation that identifies distinct groups of customers based on their </a:t>
            </a:r>
            <a:r>
              <a:rPr 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value potential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(typically based on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expected revenue or profit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2"/>
          <p:cNvGrpSpPr/>
          <p:nvPr/>
        </p:nvGrpSpPr>
        <p:grpSpPr>
          <a:xfrm>
            <a:off x="3243044" y="1386758"/>
            <a:ext cx="2033070" cy="1179727"/>
            <a:chOff x="3243044" y="1386758"/>
            <a:chExt cx="2033070" cy="1179727"/>
          </a:xfrm>
        </p:grpSpPr>
        <p:pic>
          <p:nvPicPr>
            <p:cNvPr id="179" name="Google Shape;179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43044" y="1386758"/>
              <a:ext cx="2033070" cy="117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14699" y="1594091"/>
              <a:ext cx="1888236" cy="83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2"/>
            <p:cNvSpPr/>
            <p:nvPr/>
          </p:nvSpPr>
          <p:spPr>
            <a:xfrm>
              <a:off x="3276599" y="1397507"/>
              <a:ext cx="1971039" cy="1117600"/>
            </a:xfrm>
            <a:custGeom>
              <a:avLst/>
              <a:gdLst/>
              <a:ahLst/>
              <a:cxnLst/>
              <a:rect l="l" t="t" r="r" b="b"/>
              <a:pathLst>
                <a:path w="1971039" h="1117600" extrusionOk="0">
                  <a:moveTo>
                    <a:pt x="1784350" y="0"/>
                  </a:moveTo>
                  <a:lnTo>
                    <a:pt x="186182" y="0"/>
                  </a:lnTo>
                  <a:lnTo>
                    <a:pt x="136671" y="6647"/>
                  </a:lnTo>
                  <a:lnTo>
                    <a:pt x="92192" y="25409"/>
                  </a:lnTo>
                  <a:lnTo>
                    <a:pt x="54514" y="54514"/>
                  </a:lnTo>
                  <a:lnTo>
                    <a:pt x="25409" y="92192"/>
                  </a:lnTo>
                  <a:lnTo>
                    <a:pt x="6647" y="136671"/>
                  </a:lnTo>
                  <a:lnTo>
                    <a:pt x="0" y="186181"/>
                  </a:lnTo>
                  <a:lnTo>
                    <a:pt x="0" y="930909"/>
                  </a:lnTo>
                  <a:lnTo>
                    <a:pt x="6647" y="980420"/>
                  </a:lnTo>
                  <a:lnTo>
                    <a:pt x="25409" y="1024899"/>
                  </a:lnTo>
                  <a:lnTo>
                    <a:pt x="54514" y="1062577"/>
                  </a:lnTo>
                  <a:lnTo>
                    <a:pt x="92192" y="1091682"/>
                  </a:lnTo>
                  <a:lnTo>
                    <a:pt x="136671" y="1110444"/>
                  </a:lnTo>
                  <a:lnTo>
                    <a:pt x="186182" y="1117091"/>
                  </a:lnTo>
                  <a:lnTo>
                    <a:pt x="1784350" y="1117091"/>
                  </a:lnTo>
                  <a:lnTo>
                    <a:pt x="1833860" y="1110444"/>
                  </a:lnTo>
                  <a:lnTo>
                    <a:pt x="1878339" y="1091682"/>
                  </a:lnTo>
                  <a:lnTo>
                    <a:pt x="1916017" y="1062577"/>
                  </a:lnTo>
                  <a:lnTo>
                    <a:pt x="1945122" y="1024899"/>
                  </a:lnTo>
                  <a:lnTo>
                    <a:pt x="1963884" y="980420"/>
                  </a:lnTo>
                  <a:lnTo>
                    <a:pt x="1970532" y="930909"/>
                  </a:lnTo>
                  <a:lnTo>
                    <a:pt x="1970532" y="186181"/>
                  </a:lnTo>
                  <a:lnTo>
                    <a:pt x="1963884" y="136671"/>
                  </a:lnTo>
                  <a:lnTo>
                    <a:pt x="1945122" y="92192"/>
                  </a:lnTo>
                  <a:lnTo>
                    <a:pt x="1916017" y="54514"/>
                  </a:lnTo>
                  <a:lnTo>
                    <a:pt x="1878339" y="25409"/>
                  </a:lnTo>
                  <a:lnTo>
                    <a:pt x="1833860" y="6647"/>
                  </a:lnTo>
                  <a:lnTo>
                    <a:pt x="178435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22"/>
          <p:cNvSpPr txBox="1"/>
          <p:nvPr/>
        </p:nvSpPr>
        <p:spPr>
          <a:xfrm>
            <a:off x="3482721" y="1663141"/>
            <a:ext cx="156273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25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Value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2"/>
          <p:cNvGrpSpPr/>
          <p:nvPr/>
        </p:nvGrpSpPr>
        <p:grpSpPr>
          <a:xfrm>
            <a:off x="3243065" y="2688325"/>
            <a:ext cx="2037601" cy="3146731"/>
            <a:chOff x="3243065" y="2688325"/>
            <a:chExt cx="2037601" cy="3781065"/>
          </a:xfrm>
        </p:grpSpPr>
        <p:pic>
          <p:nvPicPr>
            <p:cNvPr id="184" name="Google Shape;184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243065" y="2688325"/>
              <a:ext cx="2037601" cy="3781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0231" y="3921252"/>
              <a:ext cx="1828800" cy="138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2"/>
            <p:cNvSpPr/>
            <p:nvPr/>
          </p:nvSpPr>
          <p:spPr>
            <a:xfrm>
              <a:off x="3276600" y="2699004"/>
              <a:ext cx="1975485" cy="3718560"/>
            </a:xfrm>
            <a:custGeom>
              <a:avLst/>
              <a:gdLst/>
              <a:ahLst/>
              <a:cxnLst/>
              <a:rect l="l" t="t" r="r" b="b"/>
              <a:pathLst>
                <a:path w="1975485" h="3718560" extrusionOk="0">
                  <a:moveTo>
                    <a:pt x="1645920" y="0"/>
                  </a:moveTo>
                  <a:lnTo>
                    <a:pt x="329184" y="0"/>
                  </a:lnTo>
                  <a:lnTo>
                    <a:pt x="280525" y="3567"/>
                  </a:lnTo>
                  <a:lnTo>
                    <a:pt x="234089" y="13932"/>
                  </a:lnTo>
                  <a:lnTo>
                    <a:pt x="190382" y="30585"/>
                  </a:lnTo>
                  <a:lnTo>
                    <a:pt x="149913" y="53018"/>
                  </a:lnTo>
                  <a:lnTo>
                    <a:pt x="113190" y="80722"/>
                  </a:lnTo>
                  <a:lnTo>
                    <a:pt x="80722" y="113190"/>
                  </a:lnTo>
                  <a:lnTo>
                    <a:pt x="53018" y="149913"/>
                  </a:lnTo>
                  <a:lnTo>
                    <a:pt x="30585" y="190382"/>
                  </a:lnTo>
                  <a:lnTo>
                    <a:pt x="13932" y="234089"/>
                  </a:lnTo>
                  <a:lnTo>
                    <a:pt x="3567" y="280525"/>
                  </a:lnTo>
                  <a:lnTo>
                    <a:pt x="0" y="329184"/>
                  </a:lnTo>
                  <a:lnTo>
                    <a:pt x="0" y="3389376"/>
                  </a:lnTo>
                  <a:lnTo>
                    <a:pt x="3567" y="3438019"/>
                  </a:lnTo>
                  <a:lnTo>
                    <a:pt x="13932" y="3484447"/>
                  </a:lnTo>
                  <a:lnTo>
                    <a:pt x="30585" y="3528150"/>
                  </a:lnTo>
                  <a:lnTo>
                    <a:pt x="53018" y="3568618"/>
                  </a:lnTo>
                  <a:lnTo>
                    <a:pt x="80722" y="3605343"/>
                  </a:lnTo>
                  <a:lnTo>
                    <a:pt x="113190" y="3637815"/>
                  </a:lnTo>
                  <a:lnTo>
                    <a:pt x="149913" y="3665525"/>
                  </a:lnTo>
                  <a:lnTo>
                    <a:pt x="190382" y="3687964"/>
                  </a:lnTo>
                  <a:lnTo>
                    <a:pt x="234089" y="3704622"/>
                  </a:lnTo>
                  <a:lnTo>
                    <a:pt x="280525" y="3714990"/>
                  </a:lnTo>
                  <a:lnTo>
                    <a:pt x="329184" y="3718560"/>
                  </a:lnTo>
                  <a:lnTo>
                    <a:pt x="1645920" y="3718560"/>
                  </a:lnTo>
                  <a:lnTo>
                    <a:pt x="1694578" y="3714990"/>
                  </a:lnTo>
                  <a:lnTo>
                    <a:pt x="1741014" y="3704622"/>
                  </a:lnTo>
                  <a:lnTo>
                    <a:pt x="1784721" y="3687964"/>
                  </a:lnTo>
                  <a:lnTo>
                    <a:pt x="1825190" y="3665525"/>
                  </a:lnTo>
                  <a:lnTo>
                    <a:pt x="1861913" y="3637815"/>
                  </a:lnTo>
                  <a:lnTo>
                    <a:pt x="1894381" y="3605343"/>
                  </a:lnTo>
                  <a:lnTo>
                    <a:pt x="1922085" y="3568618"/>
                  </a:lnTo>
                  <a:lnTo>
                    <a:pt x="1944518" y="3528150"/>
                  </a:lnTo>
                  <a:lnTo>
                    <a:pt x="1961171" y="3484447"/>
                  </a:lnTo>
                  <a:lnTo>
                    <a:pt x="1971536" y="3438019"/>
                  </a:lnTo>
                  <a:lnTo>
                    <a:pt x="1975103" y="3389376"/>
                  </a:lnTo>
                  <a:lnTo>
                    <a:pt x="1975103" y="329184"/>
                  </a:lnTo>
                  <a:lnTo>
                    <a:pt x="1971536" y="280525"/>
                  </a:lnTo>
                  <a:lnTo>
                    <a:pt x="1961171" y="234089"/>
                  </a:lnTo>
                  <a:lnTo>
                    <a:pt x="1944518" y="190382"/>
                  </a:lnTo>
                  <a:lnTo>
                    <a:pt x="1922085" y="149913"/>
                  </a:lnTo>
                  <a:lnTo>
                    <a:pt x="1894381" y="113190"/>
                  </a:lnTo>
                  <a:lnTo>
                    <a:pt x="1861913" y="80722"/>
                  </a:lnTo>
                  <a:lnTo>
                    <a:pt x="1825190" y="53018"/>
                  </a:lnTo>
                  <a:lnTo>
                    <a:pt x="1784721" y="30585"/>
                  </a:lnTo>
                  <a:lnTo>
                    <a:pt x="1741014" y="13932"/>
                  </a:lnTo>
                  <a:lnTo>
                    <a:pt x="1694578" y="3567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7" name="Google Shape;187;p22"/>
          <p:cNvSpPr txBox="1"/>
          <p:nvPr/>
        </p:nvSpPr>
        <p:spPr>
          <a:xfrm>
            <a:off x="3548253" y="3991482"/>
            <a:ext cx="143383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Should Value Segmentation be Used?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22"/>
          <p:cNvGrpSpPr/>
          <p:nvPr/>
        </p:nvGrpSpPr>
        <p:grpSpPr>
          <a:xfrm>
            <a:off x="5329415" y="2636521"/>
            <a:ext cx="6565417" cy="3264320"/>
            <a:chOff x="5329415" y="2636520"/>
            <a:chExt cx="6565417" cy="3954779"/>
          </a:xfrm>
        </p:grpSpPr>
        <p:pic>
          <p:nvPicPr>
            <p:cNvPr id="189" name="Google Shape;189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329415" y="2683752"/>
              <a:ext cx="6565417" cy="3790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469636" y="2636520"/>
              <a:ext cx="6353556" cy="3954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2"/>
            <p:cNvSpPr/>
            <p:nvPr/>
          </p:nvSpPr>
          <p:spPr>
            <a:xfrm>
              <a:off x="5367528" y="2699004"/>
              <a:ext cx="6494145" cy="3718560"/>
            </a:xfrm>
            <a:custGeom>
              <a:avLst/>
              <a:gdLst/>
              <a:ahLst/>
              <a:cxnLst/>
              <a:rect l="l" t="t" r="r" b="b"/>
              <a:pathLst>
                <a:path w="6494145" h="3718560" extrusionOk="0">
                  <a:moveTo>
                    <a:pt x="5874004" y="0"/>
                  </a:moveTo>
                  <a:lnTo>
                    <a:pt x="619760" y="0"/>
                  </a:lnTo>
                  <a:lnTo>
                    <a:pt x="571328" y="1864"/>
                  </a:lnTo>
                  <a:lnTo>
                    <a:pt x="523916" y="7367"/>
                  </a:lnTo>
                  <a:lnTo>
                    <a:pt x="477660" y="16369"/>
                  </a:lnTo>
                  <a:lnTo>
                    <a:pt x="432699" y="28733"/>
                  </a:lnTo>
                  <a:lnTo>
                    <a:pt x="389171" y="44321"/>
                  </a:lnTo>
                  <a:lnTo>
                    <a:pt x="347213" y="62996"/>
                  </a:lnTo>
                  <a:lnTo>
                    <a:pt x="306963" y="84619"/>
                  </a:lnTo>
                  <a:lnTo>
                    <a:pt x="268559" y="109053"/>
                  </a:lnTo>
                  <a:lnTo>
                    <a:pt x="232139" y="136160"/>
                  </a:lnTo>
                  <a:lnTo>
                    <a:pt x="197841" y="165802"/>
                  </a:lnTo>
                  <a:lnTo>
                    <a:pt x="165802" y="197841"/>
                  </a:lnTo>
                  <a:lnTo>
                    <a:pt x="136160" y="232139"/>
                  </a:lnTo>
                  <a:lnTo>
                    <a:pt x="109053" y="268559"/>
                  </a:lnTo>
                  <a:lnTo>
                    <a:pt x="84619" y="306963"/>
                  </a:lnTo>
                  <a:lnTo>
                    <a:pt x="62996" y="347213"/>
                  </a:lnTo>
                  <a:lnTo>
                    <a:pt x="44321" y="389171"/>
                  </a:lnTo>
                  <a:lnTo>
                    <a:pt x="28733" y="432699"/>
                  </a:lnTo>
                  <a:lnTo>
                    <a:pt x="16369" y="477660"/>
                  </a:lnTo>
                  <a:lnTo>
                    <a:pt x="7367" y="523916"/>
                  </a:lnTo>
                  <a:lnTo>
                    <a:pt x="1864" y="571328"/>
                  </a:lnTo>
                  <a:lnTo>
                    <a:pt x="0" y="619760"/>
                  </a:lnTo>
                  <a:lnTo>
                    <a:pt x="0" y="3098787"/>
                  </a:lnTo>
                  <a:lnTo>
                    <a:pt x="1864" y="3147222"/>
                  </a:lnTo>
                  <a:lnTo>
                    <a:pt x="7367" y="3194637"/>
                  </a:lnTo>
                  <a:lnTo>
                    <a:pt x="16369" y="3240895"/>
                  </a:lnTo>
                  <a:lnTo>
                    <a:pt x="28733" y="3285858"/>
                  </a:lnTo>
                  <a:lnTo>
                    <a:pt x="44321" y="3329388"/>
                  </a:lnTo>
                  <a:lnTo>
                    <a:pt x="62996" y="3371347"/>
                  </a:lnTo>
                  <a:lnTo>
                    <a:pt x="84619" y="3411598"/>
                  </a:lnTo>
                  <a:lnTo>
                    <a:pt x="109053" y="3450002"/>
                  </a:lnTo>
                  <a:lnTo>
                    <a:pt x="136160" y="3486423"/>
                  </a:lnTo>
                  <a:lnTo>
                    <a:pt x="165802" y="3520721"/>
                  </a:lnTo>
                  <a:lnTo>
                    <a:pt x="197841" y="3552761"/>
                  </a:lnTo>
                  <a:lnTo>
                    <a:pt x="232139" y="3582402"/>
                  </a:lnTo>
                  <a:lnTo>
                    <a:pt x="268559" y="3609509"/>
                  </a:lnTo>
                  <a:lnTo>
                    <a:pt x="306963" y="3633942"/>
                  </a:lnTo>
                  <a:lnTo>
                    <a:pt x="347213" y="3655565"/>
                  </a:lnTo>
                  <a:lnTo>
                    <a:pt x="389171" y="3674239"/>
                  </a:lnTo>
                  <a:lnTo>
                    <a:pt x="432699" y="3689827"/>
                  </a:lnTo>
                  <a:lnTo>
                    <a:pt x="477660" y="3702191"/>
                  </a:lnTo>
                  <a:lnTo>
                    <a:pt x="523916" y="3711193"/>
                  </a:lnTo>
                  <a:lnTo>
                    <a:pt x="571328" y="3716695"/>
                  </a:lnTo>
                  <a:lnTo>
                    <a:pt x="619760" y="3718560"/>
                  </a:lnTo>
                  <a:lnTo>
                    <a:pt x="5874004" y="3718560"/>
                  </a:lnTo>
                  <a:lnTo>
                    <a:pt x="5922435" y="3716695"/>
                  </a:lnTo>
                  <a:lnTo>
                    <a:pt x="5969847" y="3711193"/>
                  </a:lnTo>
                  <a:lnTo>
                    <a:pt x="6016103" y="3702191"/>
                  </a:lnTo>
                  <a:lnTo>
                    <a:pt x="6061064" y="3689827"/>
                  </a:lnTo>
                  <a:lnTo>
                    <a:pt x="6104592" y="3674239"/>
                  </a:lnTo>
                  <a:lnTo>
                    <a:pt x="6146550" y="3655565"/>
                  </a:lnTo>
                  <a:lnTo>
                    <a:pt x="6186800" y="3633942"/>
                  </a:lnTo>
                  <a:lnTo>
                    <a:pt x="6225204" y="3609509"/>
                  </a:lnTo>
                  <a:lnTo>
                    <a:pt x="6261624" y="3582402"/>
                  </a:lnTo>
                  <a:lnTo>
                    <a:pt x="6295922" y="3552761"/>
                  </a:lnTo>
                  <a:lnTo>
                    <a:pt x="6327961" y="3520721"/>
                  </a:lnTo>
                  <a:lnTo>
                    <a:pt x="6357603" y="3486423"/>
                  </a:lnTo>
                  <a:lnTo>
                    <a:pt x="6384710" y="3450002"/>
                  </a:lnTo>
                  <a:lnTo>
                    <a:pt x="6409144" y="3411598"/>
                  </a:lnTo>
                  <a:lnTo>
                    <a:pt x="6430767" y="3371347"/>
                  </a:lnTo>
                  <a:lnTo>
                    <a:pt x="6449442" y="3329388"/>
                  </a:lnTo>
                  <a:lnTo>
                    <a:pt x="6465030" y="3285858"/>
                  </a:lnTo>
                  <a:lnTo>
                    <a:pt x="6477394" y="3240895"/>
                  </a:lnTo>
                  <a:lnTo>
                    <a:pt x="6486396" y="3194637"/>
                  </a:lnTo>
                  <a:lnTo>
                    <a:pt x="6491899" y="3147222"/>
                  </a:lnTo>
                  <a:lnTo>
                    <a:pt x="6493764" y="3098787"/>
                  </a:lnTo>
                  <a:lnTo>
                    <a:pt x="6493764" y="619760"/>
                  </a:lnTo>
                  <a:lnTo>
                    <a:pt x="6491899" y="571328"/>
                  </a:lnTo>
                  <a:lnTo>
                    <a:pt x="6486396" y="523916"/>
                  </a:lnTo>
                  <a:lnTo>
                    <a:pt x="6477394" y="477660"/>
                  </a:lnTo>
                  <a:lnTo>
                    <a:pt x="6465030" y="432699"/>
                  </a:lnTo>
                  <a:lnTo>
                    <a:pt x="6449442" y="389171"/>
                  </a:lnTo>
                  <a:lnTo>
                    <a:pt x="6430767" y="347213"/>
                  </a:lnTo>
                  <a:lnTo>
                    <a:pt x="6409144" y="306963"/>
                  </a:lnTo>
                  <a:lnTo>
                    <a:pt x="6384710" y="268559"/>
                  </a:lnTo>
                  <a:lnTo>
                    <a:pt x="6357603" y="232139"/>
                  </a:lnTo>
                  <a:lnTo>
                    <a:pt x="6327961" y="197841"/>
                  </a:lnTo>
                  <a:lnTo>
                    <a:pt x="6295922" y="165802"/>
                  </a:lnTo>
                  <a:lnTo>
                    <a:pt x="6261624" y="136160"/>
                  </a:lnTo>
                  <a:lnTo>
                    <a:pt x="6225204" y="109053"/>
                  </a:lnTo>
                  <a:lnTo>
                    <a:pt x="6186800" y="84619"/>
                  </a:lnTo>
                  <a:lnTo>
                    <a:pt x="6146550" y="62996"/>
                  </a:lnTo>
                  <a:lnTo>
                    <a:pt x="6104592" y="44321"/>
                  </a:lnTo>
                  <a:lnTo>
                    <a:pt x="6061064" y="28733"/>
                  </a:lnTo>
                  <a:lnTo>
                    <a:pt x="6016103" y="16369"/>
                  </a:lnTo>
                  <a:lnTo>
                    <a:pt x="5969847" y="7367"/>
                  </a:lnTo>
                  <a:lnTo>
                    <a:pt x="5922435" y="1864"/>
                  </a:lnTo>
                  <a:lnTo>
                    <a:pt x="5874004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5367528" y="2699004"/>
              <a:ext cx="6494145" cy="3718560"/>
            </a:xfrm>
            <a:custGeom>
              <a:avLst/>
              <a:gdLst/>
              <a:ahLst/>
              <a:cxnLst/>
              <a:rect l="l" t="t" r="r" b="b"/>
              <a:pathLst>
                <a:path w="6494145" h="3718560" extrusionOk="0">
                  <a:moveTo>
                    <a:pt x="0" y="619760"/>
                  </a:moveTo>
                  <a:lnTo>
                    <a:pt x="1864" y="571328"/>
                  </a:lnTo>
                  <a:lnTo>
                    <a:pt x="7367" y="523916"/>
                  </a:lnTo>
                  <a:lnTo>
                    <a:pt x="16369" y="477660"/>
                  </a:lnTo>
                  <a:lnTo>
                    <a:pt x="28733" y="432699"/>
                  </a:lnTo>
                  <a:lnTo>
                    <a:pt x="44321" y="389171"/>
                  </a:lnTo>
                  <a:lnTo>
                    <a:pt x="62996" y="347213"/>
                  </a:lnTo>
                  <a:lnTo>
                    <a:pt x="84619" y="306963"/>
                  </a:lnTo>
                  <a:lnTo>
                    <a:pt x="109053" y="268559"/>
                  </a:lnTo>
                  <a:lnTo>
                    <a:pt x="136160" y="232139"/>
                  </a:lnTo>
                  <a:lnTo>
                    <a:pt x="165802" y="197841"/>
                  </a:lnTo>
                  <a:lnTo>
                    <a:pt x="197841" y="165802"/>
                  </a:lnTo>
                  <a:lnTo>
                    <a:pt x="232139" y="136160"/>
                  </a:lnTo>
                  <a:lnTo>
                    <a:pt x="268559" y="109053"/>
                  </a:lnTo>
                  <a:lnTo>
                    <a:pt x="306963" y="84619"/>
                  </a:lnTo>
                  <a:lnTo>
                    <a:pt x="347213" y="62996"/>
                  </a:lnTo>
                  <a:lnTo>
                    <a:pt x="389171" y="44321"/>
                  </a:lnTo>
                  <a:lnTo>
                    <a:pt x="432699" y="28733"/>
                  </a:lnTo>
                  <a:lnTo>
                    <a:pt x="477660" y="16369"/>
                  </a:lnTo>
                  <a:lnTo>
                    <a:pt x="523916" y="7367"/>
                  </a:lnTo>
                  <a:lnTo>
                    <a:pt x="571328" y="1864"/>
                  </a:lnTo>
                  <a:lnTo>
                    <a:pt x="619760" y="0"/>
                  </a:lnTo>
                  <a:lnTo>
                    <a:pt x="5874004" y="0"/>
                  </a:lnTo>
                  <a:lnTo>
                    <a:pt x="5922435" y="1864"/>
                  </a:lnTo>
                  <a:lnTo>
                    <a:pt x="5969847" y="7367"/>
                  </a:lnTo>
                  <a:lnTo>
                    <a:pt x="6016103" y="16369"/>
                  </a:lnTo>
                  <a:lnTo>
                    <a:pt x="6061064" y="28733"/>
                  </a:lnTo>
                  <a:lnTo>
                    <a:pt x="6104592" y="44321"/>
                  </a:lnTo>
                  <a:lnTo>
                    <a:pt x="6146550" y="62996"/>
                  </a:lnTo>
                  <a:lnTo>
                    <a:pt x="6186800" y="84619"/>
                  </a:lnTo>
                  <a:lnTo>
                    <a:pt x="6225204" y="109053"/>
                  </a:lnTo>
                  <a:lnTo>
                    <a:pt x="6261624" y="136160"/>
                  </a:lnTo>
                  <a:lnTo>
                    <a:pt x="6295922" y="165802"/>
                  </a:lnTo>
                  <a:lnTo>
                    <a:pt x="6327961" y="197841"/>
                  </a:lnTo>
                  <a:lnTo>
                    <a:pt x="6357603" y="232139"/>
                  </a:lnTo>
                  <a:lnTo>
                    <a:pt x="6384710" y="268559"/>
                  </a:lnTo>
                  <a:lnTo>
                    <a:pt x="6409144" y="306963"/>
                  </a:lnTo>
                  <a:lnTo>
                    <a:pt x="6430767" y="347213"/>
                  </a:lnTo>
                  <a:lnTo>
                    <a:pt x="6449442" y="389171"/>
                  </a:lnTo>
                  <a:lnTo>
                    <a:pt x="6465030" y="432699"/>
                  </a:lnTo>
                  <a:lnTo>
                    <a:pt x="6477394" y="477660"/>
                  </a:lnTo>
                  <a:lnTo>
                    <a:pt x="6486396" y="523916"/>
                  </a:lnTo>
                  <a:lnTo>
                    <a:pt x="6491899" y="571328"/>
                  </a:lnTo>
                  <a:lnTo>
                    <a:pt x="6493764" y="619760"/>
                  </a:lnTo>
                  <a:lnTo>
                    <a:pt x="6493764" y="3098787"/>
                  </a:lnTo>
                  <a:lnTo>
                    <a:pt x="6491899" y="3147222"/>
                  </a:lnTo>
                  <a:lnTo>
                    <a:pt x="6486396" y="3194637"/>
                  </a:lnTo>
                  <a:lnTo>
                    <a:pt x="6477394" y="3240895"/>
                  </a:lnTo>
                  <a:lnTo>
                    <a:pt x="6465030" y="3285858"/>
                  </a:lnTo>
                  <a:lnTo>
                    <a:pt x="6449442" y="3329388"/>
                  </a:lnTo>
                  <a:lnTo>
                    <a:pt x="6430767" y="3371347"/>
                  </a:lnTo>
                  <a:lnTo>
                    <a:pt x="6409144" y="3411598"/>
                  </a:lnTo>
                  <a:lnTo>
                    <a:pt x="6384710" y="3450002"/>
                  </a:lnTo>
                  <a:lnTo>
                    <a:pt x="6357603" y="3486423"/>
                  </a:lnTo>
                  <a:lnTo>
                    <a:pt x="6327961" y="3520721"/>
                  </a:lnTo>
                  <a:lnTo>
                    <a:pt x="6295922" y="3552761"/>
                  </a:lnTo>
                  <a:lnTo>
                    <a:pt x="6261624" y="3582402"/>
                  </a:lnTo>
                  <a:lnTo>
                    <a:pt x="6225204" y="3609509"/>
                  </a:lnTo>
                  <a:lnTo>
                    <a:pt x="6186800" y="3633942"/>
                  </a:lnTo>
                  <a:lnTo>
                    <a:pt x="6146550" y="3655565"/>
                  </a:lnTo>
                  <a:lnTo>
                    <a:pt x="6104592" y="3674239"/>
                  </a:lnTo>
                  <a:lnTo>
                    <a:pt x="6061064" y="3689827"/>
                  </a:lnTo>
                  <a:lnTo>
                    <a:pt x="6016103" y="3702191"/>
                  </a:lnTo>
                  <a:lnTo>
                    <a:pt x="5969847" y="3711193"/>
                  </a:lnTo>
                  <a:lnTo>
                    <a:pt x="5922435" y="3716695"/>
                  </a:lnTo>
                  <a:lnTo>
                    <a:pt x="5874004" y="3718560"/>
                  </a:lnTo>
                  <a:lnTo>
                    <a:pt x="619760" y="3718560"/>
                  </a:lnTo>
                  <a:lnTo>
                    <a:pt x="571328" y="3716695"/>
                  </a:lnTo>
                  <a:lnTo>
                    <a:pt x="523916" y="3711193"/>
                  </a:lnTo>
                  <a:lnTo>
                    <a:pt x="477660" y="3702191"/>
                  </a:lnTo>
                  <a:lnTo>
                    <a:pt x="432699" y="3689827"/>
                  </a:lnTo>
                  <a:lnTo>
                    <a:pt x="389171" y="3674239"/>
                  </a:lnTo>
                  <a:lnTo>
                    <a:pt x="347213" y="3655565"/>
                  </a:lnTo>
                  <a:lnTo>
                    <a:pt x="306963" y="3633942"/>
                  </a:lnTo>
                  <a:lnTo>
                    <a:pt x="268559" y="3609509"/>
                  </a:lnTo>
                  <a:lnTo>
                    <a:pt x="232139" y="3582402"/>
                  </a:lnTo>
                  <a:lnTo>
                    <a:pt x="197841" y="3552761"/>
                  </a:lnTo>
                  <a:lnTo>
                    <a:pt x="165802" y="3520721"/>
                  </a:lnTo>
                  <a:lnTo>
                    <a:pt x="136160" y="3486423"/>
                  </a:lnTo>
                  <a:lnTo>
                    <a:pt x="109053" y="3450002"/>
                  </a:lnTo>
                  <a:lnTo>
                    <a:pt x="84619" y="3411598"/>
                  </a:lnTo>
                  <a:lnTo>
                    <a:pt x="62996" y="3371347"/>
                  </a:lnTo>
                  <a:lnTo>
                    <a:pt x="44321" y="3329388"/>
                  </a:lnTo>
                  <a:lnTo>
                    <a:pt x="28733" y="3285858"/>
                  </a:lnTo>
                  <a:lnTo>
                    <a:pt x="16369" y="3240895"/>
                  </a:lnTo>
                  <a:lnTo>
                    <a:pt x="7367" y="3194637"/>
                  </a:lnTo>
                  <a:lnTo>
                    <a:pt x="1864" y="3147222"/>
                  </a:lnTo>
                  <a:lnTo>
                    <a:pt x="0" y="3098787"/>
                  </a:lnTo>
                  <a:lnTo>
                    <a:pt x="0" y="619760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3" name="Google Shape;193;p22"/>
          <p:cNvSpPr txBox="1"/>
          <p:nvPr/>
        </p:nvSpPr>
        <p:spPr>
          <a:xfrm>
            <a:off x="5663184" y="3108655"/>
            <a:ext cx="5966460" cy="248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7500" marR="245109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value segmentation is primarily used to help organizations better allocate marketing dollars across the customer base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6100" marR="5080" lvl="1" indent="-227329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Invest more in customers with greater value potential, dis-invest in customers with lower value potential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0" lvl="1" indent="-227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By better allocating marketing dollars, greater returns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can be achieved on marketing budgets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304800" algn="l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Other, related uses of a value segmentation include: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6100" marR="842010" lvl="1" indent="-227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Guide decisions on customer loyalty program selection and segmentation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92075" lvl="1" indent="-22732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Setting appropriate “customer care” levels at various touch points (e.g., prioritizing inbound customer calls in the call center)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3551" y="3082688"/>
            <a:ext cx="1255801" cy="12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/>
              <a:t>Behavioral Segmentation</a:t>
            </a:r>
            <a:endParaRPr sz="3200" dirty="0"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5431523" y="975323"/>
            <a:ext cx="6565417" cy="2267748"/>
            <a:chOff x="5431523" y="975323"/>
            <a:chExt cx="6565417" cy="2267748"/>
          </a:xfrm>
        </p:grpSpPr>
        <p:pic>
          <p:nvPicPr>
            <p:cNvPr id="201" name="Google Shape;20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1523" y="975323"/>
              <a:ext cx="6565417" cy="225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2308" y="1028699"/>
              <a:ext cx="6458712" cy="2214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3"/>
            <p:cNvSpPr/>
            <p:nvPr/>
          </p:nvSpPr>
          <p:spPr>
            <a:xfrm>
              <a:off x="5469636" y="990599"/>
              <a:ext cx="6494145" cy="2186940"/>
            </a:xfrm>
            <a:custGeom>
              <a:avLst/>
              <a:gdLst/>
              <a:ahLst/>
              <a:cxnLst/>
              <a:rect l="l" t="t" r="r" b="b"/>
              <a:pathLst>
                <a:path w="6494145" h="2186940" extrusionOk="0">
                  <a:moveTo>
                    <a:pt x="6129273" y="0"/>
                  </a:moveTo>
                  <a:lnTo>
                    <a:pt x="364489" y="0"/>
                  </a:lnTo>
                  <a:lnTo>
                    <a:pt x="315032" y="3327"/>
                  </a:lnTo>
                  <a:lnTo>
                    <a:pt x="267596" y="13020"/>
                  </a:lnTo>
                  <a:lnTo>
                    <a:pt x="222617" y="28644"/>
                  </a:lnTo>
                  <a:lnTo>
                    <a:pt x="180528" y="49765"/>
                  </a:lnTo>
                  <a:lnTo>
                    <a:pt x="141764" y="75948"/>
                  </a:lnTo>
                  <a:lnTo>
                    <a:pt x="106759" y="106759"/>
                  </a:lnTo>
                  <a:lnTo>
                    <a:pt x="75948" y="141764"/>
                  </a:lnTo>
                  <a:lnTo>
                    <a:pt x="49765" y="180528"/>
                  </a:lnTo>
                  <a:lnTo>
                    <a:pt x="28644" y="222617"/>
                  </a:lnTo>
                  <a:lnTo>
                    <a:pt x="13020" y="267596"/>
                  </a:lnTo>
                  <a:lnTo>
                    <a:pt x="3327" y="315032"/>
                  </a:lnTo>
                  <a:lnTo>
                    <a:pt x="0" y="364489"/>
                  </a:lnTo>
                  <a:lnTo>
                    <a:pt x="0" y="1822450"/>
                  </a:lnTo>
                  <a:lnTo>
                    <a:pt x="3327" y="1871907"/>
                  </a:lnTo>
                  <a:lnTo>
                    <a:pt x="13020" y="1919343"/>
                  </a:lnTo>
                  <a:lnTo>
                    <a:pt x="28644" y="1964322"/>
                  </a:lnTo>
                  <a:lnTo>
                    <a:pt x="49765" y="2006411"/>
                  </a:lnTo>
                  <a:lnTo>
                    <a:pt x="75948" y="2045175"/>
                  </a:lnTo>
                  <a:lnTo>
                    <a:pt x="106759" y="2080180"/>
                  </a:lnTo>
                  <a:lnTo>
                    <a:pt x="141764" y="2110991"/>
                  </a:lnTo>
                  <a:lnTo>
                    <a:pt x="180528" y="2137174"/>
                  </a:lnTo>
                  <a:lnTo>
                    <a:pt x="222617" y="2158295"/>
                  </a:lnTo>
                  <a:lnTo>
                    <a:pt x="267596" y="2173919"/>
                  </a:lnTo>
                  <a:lnTo>
                    <a:pt x="315032" y="2183612"/>
                  </a:lnTo>
                  <a:lnTo>
                    <a:pt x="364489" y="2186940"/>
                  </a:lnTo>
                  <a:lnTo>
                    <a:pt x="6129273" y="2186940"/>
                  </a:lnTo>
                  <a:lnTo>
                    <a:pt x="6178731" y="2183612"/>
                  </a:lnTo>
                  <a:lnTo>
                    <a:pt x="6226167" y="2173919"/>
                  </a:lnTo>
                  <a:lnTo>
                    <a:pt x="6271146" y="2158295"/>
                  </a:lnTo>
                  <a:lnTo>
                    <a:pt x="6313235" y="2137174"/>
                  </a:lnTo>
                  <a:lnTo>
                    <a:pt x="6351999" y="2110991"/>
                  </a:lnTo>
                  <a:lnTo>
                    <a:pt x="6387004" y="2080180"/>
                  </a:lnTo>
                  <a:lnTo>
                    <a:pt x="6417815" y="2045175"/>
                  </a:lnTo>
                  <a:lnTo>
                    <a:pt x="6443998" y="2006411"/>
                  </a:lnTo>
                  <a:lnTo>
                    <a:pt x="6465119" y="1964322"/>
                  </a:lnTo>
                  <a:lnTo>
                    <a:pt x="6480743" y="1919343"/>
                  </a:lnTo>
                  <a:lnTo>
                    <a:pt x="6490436" y="1871907"/>
                  </a:lnTo>
                  <a:lnTo>
                    <a:pt x="6493764" y="1822450"/>
                  </a:lnTo>
                  <a:lnTo>
                    <a:pt x="6493764" y="364489"/>
                  </a:lnTo>
                  <a:lnTo>
                    <a:pt x="6490436" y="315032"/>
                  </a:lnTo>
                  <a:lnTo>
                    <a:pt x="6480743" y="267596"/>
                  </a:lnTo>
                  <a:lnTo>
                    <a:pt x="6465119" y="222617"/>
                  </a:lnTo>
                  <a:lnTo>
                    <a:pt x="6443998" y="180528"/>
                  </a:lnTo>
                  <a:lnTo>
                    <a:pt x="6417815" y="141764"/>
                  </a:lnTo>
                  <a:lnTo>
                    <a:pt x="6387004" y="106759"/>
                  </a:lnTo>
                  <a:lnTo>
                    <a:pt x="6351999" y="75948"/>
                  </a:lnTo>
                  <a:lnTo>
                    <a:pt x="6313235" y="49765"/>
                  </a:lnTo>
                  <a:lnTo>
                    <a:pt x="6271146" y="28644"/>
                  </a:lnTo>
                  <a:lnTo>
                    <a:pt x="6226167" y="13020"/>
                  </a:lnTo>
                  <a:lnTo>
                    <a:pt x="6178731" y="3327"/>
                  </a:lnTo>
                  <a:lnTo>
                    <a:pt x="6129273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5469636" y="990599"/>
              <a:ext cx="6494145" cy="2186940"/>
            </a:xfrm>
            <a:custGeom>
              <a:avLst/>
              <a:gdLst/>
              <a:ahLst/>
              <a:cxnLst/>
              <a:rect l="l" t="t" r="r" b="b"/>
              <a:pathLst>
                <a:path w="6494145" h="2186940" extrusionOk="0">
                  <a:moveTo>
                    <a:pt x="0" y="364489"/>
                  </a:moveTo>
                  <a:lnTo>
                    <a:pt x="3327" y="315032"/>
                  </a:lnTo>
                  <a:lnTo>
                    <a:pt x="13020" y="267596"/>
                  </a:lnTo>
                  <a:lnTo>
                    <a:pt x="28644" y="222617"/>
                  </a:lnTo>
                  <a:lnTo>
                    <a:pt x="49765" y="180528"/>
                  </a:lnTo>
                  <a:lnTo>
                    <a:pt x="75948" y="141764"/>
                  </a:lnTo>
                  <a:lnTo>
                    <a:pt x="106759" y="106759"/>
                  </a:lnTo>
                  <a:lnTo>
                    <a:pt x="141764" y="75948"/>
                  </a:lnTo>
                  <a:lnTo>
                    <a:pt x="180528" y="49765"/>
                  </a:lnTo>
                  <a:lnTo>
                    <a:pt x="222617" y="28644"/>
                  </a:lnTo>
                  <a:lnTo>
                    <a:pt x="267596" y="13020"/>
                  </a:lnTo>
                  <a:lnTo>
                    <a:pt x="315032" y="3327"/>
                  </a:lnTo>
                  <a:lnTo>
                    <a:pt x="364489" y="0"/>
                  </a:lnTo>
                  <a:lnTo>
                    <a:pt x="6129273" y="0"/>
                  </a:lnTo>
                  <a:lnTo>
                    <a:pt x="6178731" y="3327"/>
                  </a:lnTo>
                  <a:lnTo>
                    <a:pt x="6226167" y="13020"/>
                  </a:lnTo>
                  <a:lnTo>
                    <a:pt x="6271146" y="28644"/>
                  </a:lnTo>
                  <a:lnTo>
                    <a:pt x="6313235" y="49765"/>
                  </a:lnTo>
                  <a:lnTo>
                    <a:pt x="6351999" y="75948"/>
                  </a:lnTo>
                  <a:lnTo>
                    <a:pt x="6387004" y="106759"/>
                  </a:lnTo>
                  <a:lnTo>
                    <a:pt x="6417815" y="141764"/>
                  </a:lnTo>
                  <a:lnTo>
                    <a:pt x="6443998" y="180528"/>
                  </a:lnTo>
                  <a:lnTo>
                    <a:pt x="6465119" y="222617"/>
                  </a:lnTo>
                  <a:lnTo>
                    <a:pt x="6480743" y="267596"/>
                  </a:lnTo>
                  <a:lnTo>
                    <a:pt x="6490436" y="315032"/>
                  </a:lnTo>
                  <a:lnTo>
                    <a:pt x="6493764" y="364489"/>
                  </a:lnTo>
                  <a:lnTo>
                    <a:pt x="6493764" y="1822450"/>
                  </a:lnTo>
                  <a:lnTo>
                    <a:pt x="6490436" y="1871907"/>
                  </a:lnTo>
                  <a:lnTo>
                    <a:pt x="6480743" y="1919343"/>
                  </a:lnTo>
                  <a:lnTo>
                    <a:pt x="6465119" y="1964322"/>
                  </a:lnTo>
                  <a:lnTo>
                    <a:pt x="6443998" y="2006411"/>
                  </a:lnTo>
                  <a:lnTo>
                    <a:pt x="6417815" y="2045175"/>
                  </a:lnTo>
                  <a:lnTo>
                    <a:pt x="6387004" y="2080180"/>
                  </a:lnTo>
                  <a:lnTo>
                    <a:pt x="6351999" y="2110991"/>
                  </a:lnTo>
                  <a:lnTo>
                    <a:pt x="6313235" y="2137174"/>
                  </a:lnTo>
                  <a:lnTo>
                    <a:pt x="6271146" y="2158295"/>
                  </a:lnTo>
                  <a:lnTo>
                    <a:pt x="6226167" y="2173919"/>
                  </a:lnTo>
                  <a:lnTo>
                    <a:pt x="6178731" y="2183612"/>
                  </a:lnTo>
                  <a:lnTo>
                    <a:pt x="6129273" y="2186940"/>
                  </a:lnTo>
                  <a:lnTo>
                    <a:pt x="364489" y="2186940"/>
                  </a:lnTo>
                  <a:lnTo>
                    <a:pt x="315032" y="2183612"/>
                  </a:lnTo>
                  <a:lnTo>
                    <a:pt x="267596" y="2173919"/>
                  </a:lnTo>
                  <a:lnTo>
                    <a:pt x="222617" y="2158295"/>
                  </a:lnTo>
                  <a:lnTo>
                    <a:pt x="180528" y="2137174"/>
                  </a:lnTo>
                  <a:lnTo>
                    <a:pt x="141764" y="2110991"/>
                  </a:lnTo>
                  <a:lnTo>
                    <a:pt x="106759" y="2080180"/>
                  </a:lnTo>
                  <a:lnTo>
                    <a:pt x="75948" y="2045175"/>
                  </a:lnTo>
                  <a:lnTo>
                    <a:pt x="49765" y="2006411"/>
                  </a:lnTo>
                  <a:lnTo>
                    <a:pt x="28644" y="1964322"/>
                  </a:lnTo>
                  <a:lnTo>
                    <a:pt x="13020" y="1919343"/>
                  </a:lnTo>
                  <a:lnTo>
                    <a:pt x="3327" y="1871907"/>
                  </a:lnTo>
                  <a:lnTo>
                    <a:pt x="0" y="1822450"/>
                  </a:lnTo>
                  <a:lnTo>
                    <a:pt x="0" y="364489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23"/>
          <p:cNvSpPr txBox="1"/>
          <p:nvPr/>
        </p:nvSpPr>
        <p:spPr>
          <a:xfrm>
            <a:off x="5648579" y="1210877"/>
            <a:ext cx="6108700" cy="173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17500" marR="508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segmentation that identifies distinct groups of customers based on similarity of their behavioral interactions with the brand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76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   - e.g., 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email open and click, coupon print and redemption, web registration, login and navigation, social media activities, tagging data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etc.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29845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Overall </a:t>
            </a:r>
            <a:r>
              <a:rPr 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engagement scoring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and segmentation, brand affinity and engagement, loyalty program engagement are common behavioral analysis and segmentation exercise we do.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23"/>
          <p:cNvGrpSpPr/>
          <p:nvPr/>
        </p:nvGrpSpPr>
        <p:grpSpPr>
          <a:xfrm>
            <a:off x="3319238" y="979895"/>
            <a:ext cx="2031559" cy="2249497"/>
            <a:chOff x="3319238" y="979895"/>
            <a:chExt cx="2031559" cy="2249497"/>
          </a:xfrm>
        </p:grpSpPr>
        <p:pic>
          <p:nvPicPr>
            <p:cNvPr id="207" name="Google Shape;207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19238" y="979895"/>
              <a:ext cx="2031559" cy="2249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90899" y="1584960"/>
              <a:ext cx="1888236" cy="110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3"/>
            <p:cNvSpPr/>
            <p:nvPr/>
          </p:nvSpPr>
          <p:spPr>
            <a:xfrm>
              <a:off x="3352799" y="990600"/>
              <a:ext cx="1969135" cy="2186940"/>
            </a:xfrm>
            <a:custGeom>
              <a:avLst/>
              <a:gdLst/>
              <a:ahLst/>
              <a:cxnLst/>
              <a:rect l="l" t="t" r="r" b="b"/>
              <a:pathLst>
                <a:path w="1969135" h="2186940" extrusionOk="0">
                  <a:moveTo>
                    <a:pt x="1640839" y="0"/>
                  </a:moveTo>
                  <a:lnTo>
                    <a:pt x="328167" y="0"/>
                  </a:lnTo>
                  <a:lnTo>
                    <a:pt x="279676" y="3558"/>
                  </a:lnTo>
                  <a:lnTo>
                    <a:pt x="233393" y="13895"/>
                  </a:lnTo>
                  <a:lnTo>
                    <a:pt x="189826" y="30502"/>
                  </a:lnTo>
                  <a:lnTo>
                    <a:pt x="149482" y="52873"/>
                  </a:lnTo>
                  <a:lnTo>
                    <a:pt x="112871" y="80498"/>
                  </a:lnTo>
                  <a:lnTo>
                    <a:pt x="80498" y="112871"/>
                  </a:lnTo>
                  <a:lnTo>
                    <a:pt x="52873" y="149482"/>
                  </a:lnTo>
                  <a:lnTo>
                    <a:pt x="30502" y="189826"/>
                  </a:lnTo>
                  <a:lnTo>
                    <a:pt x="13895" y="233393"/>
                  </a:lnTo>
                  <a:lnTo>
                    <a:pt x="3558" y="279676"/>
                  </a:lnTo>
                  <a:lnTo>
                    <a:pt x="0" y="328167"/>
                  </a:lnTo>
                  <a:lnTo>
                    <a:pt x="0" y="1858772"/>
                  </a:lnTo>
                  <a:lnTo>
                    <a:pt x="3558" y="1907263"/>
                  </a:lnTo>
                  <a:lnTo>
                    <a:pt x="13895" y="1953546"/>
                  </a:lnTo>
                  <a:lnTo>
                    <a:pt x="30502" y="1997113"/>
                  </a:lnTo>
                  <a:lnTo>
                    <a:pt x="52873" y="2037457"/>
                  </a:lnTo>
                  <a:lnTo>
                    <a:pt x="80498" y="2074068"/>
                  </a:lnTo>
                  <a:lnTo>
                    <a:pt x="112871" y="2106441"/>
                  </a:lnTo>
                  <a:lnTo>
                    <a:pt x="149482" y="2134066"/>
                  </a:lnTo>
                  <a:lnTo>
                    <a:pt x="189826" y="2156437"/>
                  </a:lnTo>
                  <a:lnTo>
                    <a:pt x="233393" y="2173044"/>
                  </a:lnTo>
                  <a:lnTo>
                    <a:pt x="279676" y="2183381"/>
                  </a:lnTo>
                  <a:lnTo>
                    <a:pt x="328167" y="2186940"/>
                  </a:lnTo>
                  <a:lnTo>
                    <a:pt x="1640839" y="2186940"/>
                  </a:lnTo>
                  <a:lnTo>
                    <a:pt x="1689331" y="2183381"/>
                  </a:lnTo>
                  <a:lnTo>
                    <a:pt x="1735614" y="2173044"/>
                  </a:lnTo>
                  <a:lnTo>
                    <a:pt x="1779181" y="2156437"/>
                  </a:lnTo>
                  <a:lnTo>
                    <a:pt x="1819525" y="2134066"/>
                  </a:lnTo>
                  <a:lnTo>
                    <a:pt x="1856136" y="2106441"/>
                  </a:lnTo>
                  <a:lnTo>
                    <a:pt x="1888509" y="2074068"/>
                  </a:lnTo>
                  <a:lnTo>
                    <a:pt x="1916134" y="2037457"/>
                  </a:lnTo>
                  <a:lnTo>
                    <a:pt x="1938505" y="1997113"/>
                  </a:lnTo>
                  <a:lnTo>
                    <a:pt x="1955112" y="1953546"/>
                  </a:lnTo>
                  <a:lnTo>
                    <a:pt x="1965449" y="1907263"/>
                  </a:lnTo>
                  <a:lnTo>
                    <a:pt x="1969008" y="1858772"/>
                  </a:lnTo>
                  <a:lnTo>
                    <a:pt x="1969008" y="328167"/>
                  </a:lnTo>
                  <a:lnTo>
                    <a:pt x="1965449" y="279676"/>
                  </a:lnTo>
                  <a:lnTo>
                    <a:pt x="1955112" y="233393"/>
                  </a:lnTo>
                  <a:lnTo>
                    <a:pt x="1938505" y="189826"/>
                  </a:lnTo>
                  <a:lnTo>
                    <a:pt x="1916134" y="149482"/>
                  </a:lnTo>
                  <a:lnTo>
                    <a:pt x="1888509" y="112871"/>
                  </a:lnTo>
                  <a:lnTo>
                    <a:pt x="1856136" y="80498"/>
                  </a:lnTo>
                  <a:lnTo>
                    <a:pt x="1819525" y="52873"/>
                  </a:lnTo>
                  <a:lnTo>
                    <a:pt x="1779181" y="30502"/>
                  </a:lnTo>
                  <a:lnTo>
                    <a:pt x="1735614" y="13895"/>
                  </a:lnTo>
                  <a:lnTo>
                    <a:pt x="1689331" y="3558"/>
                  </a:lnTo>
                  <a:lnTo>
                    <a:pt x="1640839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0" name="Google Shape;210;p23"/>
          <p:cNvSpPr txBox="1"/>
          <p:nvPr/>
        </p:nvSpPr>
        <p:spPr>
          <a:xfrm>
            <a:off x="3558285" y="1654555"/>
            <a:ext cx="1559560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Behavioral Segmentation?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3"/>
          <p:cNvGrpSpPr/>
          <p:nvPr/>
        </p:nvGrpSpPr>
        <p:grpSpPr>
          <a:xfrm>
            <a:off x="3355841" y="3363447"/>
            <a:ext cx="2037601" cy="2609130"/>
            <a:chOff x="3355841" y="3363447"/>
            <a:chExt cx="2037601" cy="2609130"/>
          </a:xfrm>
        </p:grpSpPr>
        <p:pic>
          <p:nvPicPr>
            <p:cNvPr id="212" name="Google Shape;212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55841" y="3363447"/>
              <a:ext cx="2037601" cy="2609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94532" y="4011168"/>
              <a:ext cx="1828800" cy="138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3"/>
            <p:cNvSpPr/>
            <p:nvPr/>
          </p:nvSpPr>
          <p:spPr>
            <a:xfrm>
              <a:off x="3389376" y="3374136"/>
              <a:ext cx="1975485" cy="2546985"/>
            </a:xfrm>
            <a:custGeom>
              <a:avLst/>
              <a:gdLst/>
              <a:ahLst/>
              <a:cxnLst/>
              <a:rect l="l" t="t" r="r" b="b"/>
              <a:pathLst>
                <a:path w="1975485" h="2546985" extrusionOk="0">
                  <a:moveTo>
                    <a:pt x="1645920" y="0"/>
                  </a:moveTo>
                  <a:lnTo>
                    <a:pt x="329184" y="0"/>
                  </a:lnTo>
                  <a:lnTo>
                    <a:pt x="280525" y="3567"/>
                  </a:lnTo>
                  <a:lnTo>
                    <a:pt x="234089" y="13932"/>
                  </a:lnTo>
                  <a:lnTo>
                    <a:pt x="190382" y="30585"/>
                  </a:lnTo>
                  <a:lnTo>
                    <a:pt x="149913" y="53018"/>
                  </a:lnTo>
                  <a:lnTo>
                    <a:pt x="113190" y="80722"/>
                  </a:lnTo>
                  <a:lnTo>
                    <a:pt x="80722" y="113190"/>
                  </a:lnTo>
                  <a:lnTo>
                    <a:pt x="53018" y="149913"/>
                  </a:lnTo>
                  <a:lnTo>
                    <a:pt x="30585" y="190382"/>
                  </a:lnTo>
                  <a:lnTo>
                    <a:pt x="13932" y="234089"/>
                  </a:lnTo>
                  <a:lnTo>
                    <a:pt x="3567" y="280525"/>
                  </a:lnTo>
                  <a:lnTo>
                    <a:pt x="0" y="329183"/>
                  </a:lnTo>
                  <a:lnTo>
                    <a:pt x="0" y="2217420"/>
                  </a:lnTo>
                  <a:lnTo>
                    <a:pt x="3567" y="2266063"/>
                  </a:lnTo>
                  <a:lnTo>
                    <a:pt x="13932" y="2312491"/>
                  </a:lnTo>
                  <a:lnTo>
                    <a:pt x="30585" y="2356194"/>
                  </a:lnTo>
                  <a:lnTo>
                    <a:pt x="53018" y="2396662"/>
                  </a:lnTo>
                  <a:lnTo>
                    <a:pt x="80722" y="2433387"/>
                  </a:lnTo>
                  <a:lnTo>
                    <a:pt x="113190" y="2465859"/>
                  </a:lnTo>
                  <a:lnTo>
                    <a:pt x="149913" y="2493569"/>
                  </a:lnTo>
                  <a:lnTo>
                    <a:pt x="190382" y="2516008"/>
                  </a:lnTo>
                  <a:lnTo>
                    <a:pt x="234089" y="2532666"/>
                  </a:lnTo>
                  <a:lnTo>
                    <a:pt x="280525" y="2543034"/>
                  </a:lnTo>
                  <a:lnTo>
                    <a:pt x="329184" y="2546604"/>
                  </a:lnTo>
                  <a:lnTo>
                    <a:pt x="1645920" y="2546604"/>
                  </a:lnTo>
                  <a:lnTo>
                    <a:pt x="1694549" y="2543034"/>
                  </a:lnTo>
                  <a:lnTo>
                    <a:pt x="1740968" y="2532666"/>
                  </a:lnTo>
                  <a:lnTo>
                    <a:pt x="1784666" y="2516008"/>
                  </a:lnTo>
                  <a:lnTo>
                    <a:pt x="1825134" y="2493569"/>
                  </a:lnTo>
                  <a:lnTo>
                    <a:pt x="1861861" y="2465859"/>
                  </a:lnTo>
                  <a:lnTo>
                    <a:pt x="1894338" y="2433387"/>
                  </a:lnTo>
                  <a:lnTo>
                    <a:pt x="1922053" y="2396662"/>
                  </a:lnTo>
                  <a:lnTo>
                    <a:pt x="1944498" y="2356194"/>
                  </a:lnTo>
                  <a:lnTo>
                    <a:pt x="1961161" y="2312491"/>
                  </a:lnTo>
                  <a:lnTo>
                    <a:pt x="1971533" y="2266063"/>
                  </a:lnTo>
                  <a:lnTo>
                    <a:pt x="1975103" y="2217420"/>
                  </a:lnTo>
                  <a:lnTo>
                    <a:pt x="1975103" y="329183"/>
                  </a:lnTo>
                  <a:lnTo>
                    <a:pt x="1971533" y="280525"/>
                  </a:lnTo>
                  <a:lnTo>
                    <a:pt x="1961161" y="234089"/>
                  </a:lnTo>
                  <a:lnTo>
                    <a:pt x="1944498" y="190382"/>
                  </a:lnTo>
                  <a:lnTo>
                    <a:pt x="1922053" y="149913"/>
                  </a:lnTo>
                  <a:lnTo>
                    <a:pt x="1894338" y="113190"/>
                  </a:lnTo>
                  <a:lnTo>
                    <a:pt x="1861861" y="80722"/>
                  </a:lnTo>
                  <a:lnTo>
                    <a:pt x="1825134" y="53018"/>
                  </a:lnTo>
                  <a:lnTo>
                    <a:pt x="1784666" y="30585"/>
                  </a:lnTo>
                  <a:lnTo>
                    <a:pt x="1740968" y="13932"/>
                  </a:lnTo>
                  <a:lnTo>
                    <a:pt x="1694549" y="3567"/>
                  </a:lnTo>
                  <a:lnTo>
                    <a:pt x="164592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5" name="Google Shape;215;p23"/>
          <p:cNvSpPr txBox="1"/>
          <p:nvPr/>
        </p:nvSpPr>
        <p:spPr>
          <a:xfrm>
            <a:off x="3661664" y="4081017"/>
            <a:ext cx="14338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Should Behavioral Segmentation be Used?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23"/>
          <p:cNvGrpSpPr/>
          <p:nvPr/>
        </p:nvGrpSpPr>
        <p:grpSpPr>
          <a:xfrm>
            <a:off x="5431523" y="3358869"/>
            <a:ext cx="6565417" cy="2644192"/>
            <a:chOff x="5431523" y="3358869"/>
            <a:chExt cx="6565417" cy="2644192"/>
          </a:xfrm>
        </p:grpSpPr>
        <p:pic>
          <p:nvPicPr>
            <p:cNvPr id="217" name="Google Shape;217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31523" y="3358869"/>
              <a:ext cx="6565417" cy="2644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15356" y="3419855"/>
              <a:ext cx="6467856" cy="2563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3"/>
            <p:cNvSpPr/>
            <p:nvPr/>
          </p:nvSpPr>
          <p:spPr>
            <a:xfrm>
              <a:off x="5469636" y="3374135"/>
              <a:ext cx="6494145" cy="2573020"/>
            </a:xfrm>
            <a:custGeom>
              <a:avLst/>
              <a:gdLst/>
              <a:ahLst/>
              <a:cxnLst/>
              <a:rect l="l" t="t" r="r" b="b"/>
              <a:pathLst>
                <a:path w="6494145" h="2573020" extrusionOk="0">
                  <a:moveTo>
                    <a:pt x="6065012" y="0"/>
                  </a:moveTo>
                  <a:lnTo>
                    <a:pt x="428751" y="0"/>
                  </a:lnTo>
                  <a:lnTo>
                    <a:pt x="382046" y="2516"/>
                  </a:lnTo>
                  <a:lnTo>
                    <a:pt x="336794" y="9892"/>
                  </a:lnTo>
                  <a:lnTo>
                    <a:pt x="293258" y="21864"/>
                  </a:lnTo>
                  <a:lnTo>
                    <a:pt x="251700" y="38171"/>
                  </a:lnTo>
                  <a:lnTo>
                    <a:pt x="212381" y="58551"/>
                  </a:lnTo>
                  <a:lnTo>
                    <a:pt x="175564" y="82743"/>
                  </a:lnTo>
                  <a:lnTo>
                    <a:pt x="141511" y="110483"/>
                  </a:lnTo>
                  <a:lnTo>
                    <a:pt x="110483" y="141511"/>
                  </a:lnTo>
                  <a:lnTo>
                    <a:pt x="82743" y="175564"/>
                  </a:lnTo>
                  <a:lnTo>
                    <a:pt x="58551" y="212381"/>
                  </a:lnTo>
                  <a:lnTo>
                    <a:pt x="38171" y="251700"/>
                  </a:lnTo>
                  <a:lnTo>
                    <a:pt x="21864" y="293258"/>
                  </a:lnTo>
                  <a:lnTo>
                    <a:pt x="9892" y="336794"/>
                  </a:lnTo>
                  <a:lnTo>
                    <a:pt x="2516" y="382046"/>
                  </a:lnTo>
                  <a:lnTo>
                    <a:pt x="0" y="428751"/>
                  </a:lnTo>
                  <a:lnTo>
                    <a:pt x="0" y="2143760"/>
                  </a:lnTo>
                  <a:lnTo>
                    <a:pt x="2516" y="2190476"/>
                  </a:lnTo>
                  <a:lnTo>
                    <a:pt x="9892" y="2235736"/>
                  </a:lnTo>
                  <a:lnTo>
                    <a:pt x="21864" y="2279278"/>
                  </a:lnTo>
                  <a:lnTo>
                    <a:pt x="38171" y="2320839"/>
                  </a:lnTo>
                  <a:lnTo>
                    <a:pt x="58551" y="2360158"/>
                  </a:lnTo>
                  <a:lnTo>
                    <a:pt x="82743" y="2396974"/>
                  </a:lnTo>
                  <a:lnTo>
                    <a:pt x="110483" y="2431025"/>
                  </a:lnTo>
                  <a:lnTo>
                    <a:pt x="141511" y="2462050"/>
                  </a:lnTo>
                  <a:lnTo>
                    <a:pt x="175564" y="2489787"/>
                  </a:lnTo>
                  <a:lnTo>
                    <a:pt x="212381" y="2513974"/>
                  </a:lnTo>
                  <a:lnTo>
                    <a:pt x="251700" y="2534350"/>
                  </a:lnTo>
                  <a:lnTo>
                    <a:pt x="293258" y="2550653"/>
                  </a:lnTo>
                  <a:lnTo>
                    <a:pt x="336794" y="2562622"/>
                  </a:lnTo>
                  <a:lnTo>
                    <a:pt x="382046" y="2569996"/>
                  </a:lnTo>
                  <a:lnTo>
                    <a:pt x="428751" y="2572512"/>
                  </a:lnTo>
                  <a:lnTo>
                    <a:pt x="6065012" y="2572512"/>
                  </a:lnTo>
                  <a:lnTo>
                    <a:pt x="6111717" y="2569996"/>
                  </a:lnTo>
                  <a:lnTo>
                    <a:pt x="6156969" y="2562622"/>
                  </a:lnTo>
                  <a:lnTo>
                    <a:pt x="6200505" y="2550653"/>
                  </a:lnTo>
                  <a:lnTo>
                    <a:pt x="6242063" y="2534350"/>
                  </a:lnTo>
                  <a:lnTo>
                    <a:pt x="6281382" y="2513974"/>
                  </a:lnTo>
                  <a:lnTo>
                    <a:pt x="6318199" y="2489787"/>
                  </a:lnTo>
                  <a:lnTo>
                    <a:pt x="6352252" y="2462050"/>
                  </a:lnTo>
                  <a:lnTo>
                    <a:pt x="6383280" y="2431025"/>
                  </a:lnTo>
                  <a:lnTo>
                    <a:pt x="6411020" y="2396974"/>
                  </a:lnTo>
                  <a:lnTo>
                    <a:pt x="6435212" y="2360158"/>
                  </a:lnTo>
                  <a:lnTo>
                    <a:pt x="6455592" y="2320839"/>
                  </a:lnTo>
                  <a:lnTo>
                    <a:pt x="6471899" y="2279278"/>
                  </a:lnTo>
                  <a:lnTo>
                    <a:pt x="6483871" y="2235736"/>
                  </a:lnTo>
                  <a:lnTo>
                    <a:pt x="6491247" y="2190476"/>
                  </a:lnTo>
                  <a:lnTo>
                    <a:pt x="6493764" y="2143760"/>
                  </a:lnTo>
                  <a:lnTo>
                    <a:pt x="6493764" y="428751"/>
                  </a:lnTo>
                  <a:lnTo>
                    <a:pt x="6491247" y="382046"/>
                  </a:lnTo>
                  <a:lnTo>
                    <a:pt x="6483871" y="336794"/>
                  </a:lnTo>
                  <a:lnTo>
                    <a:pt x="6471899" y="293258"/>
                  </a:lnTo>
                  <a:lnTo>
                    <a:pt x="6455592" y="251700"/>
                  </a:lnTo>
                  <a:lnTo>
                    <a:pt x="6435212" y="212381"/>
                  </a:lnTo>
                  <a:lnTo>
                    <a:pt x="6411020" y="175564"/>
                  </a:lnTo>
                  <a:lnTo>
                    <a:pt x="6383280" y="141511"/>
                  </a:lnTo>
                  <a:lnTo>
                    <a:pt x="6352252" y="110483"/>
                  </a:lnTo>
                  <a:lnTo>
                    <a:pt x="6318199" y="82743"/>
                  </a:lnTo>
                  <a:lnTo>
                    <a:pt x="6281382" y="58551"/>
                  </a:lnTo>
                  <a:lnTo>
                    <a:pt x="6242063" y="38171"/>
                  </a:lnTo>
                  <a:lnTo>
                    <a:pt x="6200505" y="21864"/>
                  </a:lnTo>
                  <a:lnTo>
                    <a:pt x="6156969" y="9892"/>
                  </a:lnTo>
                  <a:lnTo>
                    <a:pt x="6111717" y="2516"/>
                  </a:lnTo>
                  <a:lnTo>
                    <a:pt x="6065012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5469636" y="3374135"/>
              <a:ext cx="6494145" cy="2573020"/>
            </a:xfrm>
            <a:custGeom>
              <a:avLst/>
              <a:gdLst/>
              <a:ahLst/>
              <a:cxnLst/>
              <a:rect l="l" t="t" r="r" b="b"/>
              <a:pathLst>
                <a:path w="6494145" h="2573020" extrusionOk="0">
                  <a:moveTo>
                    <a:pt x="0" y="428751"/>
                  </a:moveTo>
                  <a:lnTo>
                    <a:pt x="2516" y="382046"/>
                  </a:lnTo>
                  <a:lnTo>
                    <a:pt x="9892" y="336794"/>
                  </a:lnTo>
                  <a:lnTo>
                    <a:pt x="21864" y="293258"/>
                  </a:lnTo>
                  <a:lnTo>
                    <a:pt x="38171" y="251700"/>
                  </a:lnTo>
                  <a:lnTo>
                    <a:pt x="58551" y="212381"/>
                  </a:lnTo>
                  <a:lnTo>
                    <a:pt x="82743" y="175564"/>
                  </a:lnTo>
                  <a:lnTo>
                    <a:pt x="110483" y="141511"/>
                  </a:lnTo>
                  <a:lnTo>
                    <a:pt x="141511" y="110483"/>
                  </a:lnTo>
                  <a:lnTo>
                    <a:pt x="175564" y="82743"/>
                  </a:lnTo>
                  <a:lnTo>
                    <a:pt x="212381" y="58551"/>
                  </a:lnTo>
                  <a:lnTo>
                    <a:pt x="251700" y="38171"/>
                  </a:lnTo>
                  <a:lnTo>
                    <a:pt x="293258" y="21864"/>
                  </a:lnTo>
                  <a:lnTo>
                    <a:pt x="336794" y="9892"/>
                  </a:lnTo>
                  <a:lnTo>
                    <a:pt x="382046" y="2516"/>
                  </a:lnTo>
                  <a:lnTo>
                    <a:pt x="428751" y="0"/>
                  </a:lnTo>
                  <a:lnTo>
                    <a:pt x="6065012" y="0"/>
                  </a:lnTo>
                  <a:lnTo>
                    <a:pt x="6111717" y="2516"/>
                  </a:lnTo>
                  <a:lnTo>
                    <a:pt x="6156969" y="9892"/>
                  </a:lnTo>
                  <a:lnTo>
                    <a:pt x="6200505" y="21864"/>
                  </a:lnTo>
                  <a:lnTo>
                    <a:pt x="6242063" y="38171"/>
                  </a:lnTo>
                  <a:lnTo>
                    <a:pt x="6281382" y="58551"/>
                  </a:lnTo>
                  <a:lnTo>
                    <a:pt x="6318199" y="82743"/>
                  </a:lnTo>
                  <a:lnTo>
                    <a:pt x="6352252" y="110483"/>
                  </a:lnTo>
                  <a:lnTo>
                    <a:pt x="6383280" y="141511"/>
                  </a:lnTo>
                  <a:lnTo>
                    <a:pt x="6411020" y="175564"/>
                  </a:lnTo>
                  <a:lnTo>
                    <a:pt x="6435212" y="212381"/>
                  </a:lnTo>
                  <a:lnTo>
                    <a:pt x="6455592" y="251700"/>
                  </a:lnTo>
                  <a:lnTo>
                    <a:pt x="6471899" y="293258"/>
                  </a:lnTo>
                  <a:lnTo>
                    <a:pt x="6483871" y="336794"/>
                  </a:lnTo>
                  <a:lnTo>
                    <a:pt x="6491247" y="382046"/>
                  </a:lnTo>
                  <a:lnTo>
                    <a:pt x="6493764" y="428751"/>
                  </a:lnTo>
                  <a:lnTo>
                    <a:pt x="6493764" y="2143760"/>
                  </a:lnTo>
                  <a:lnTo>
                    <a:pt x="6491247" y="2190476"/>
                  </a:lnTo>
                  <a:lnTo>
                    <a:pt x="6483871" y="2235736"/>
                  </a:lnTo>
                  <a:lnTo>
                    <a:pt x="6471899" y="2279278"/>
                  </a:lnTo>
                  <a:lnTo>
                    <a:pt x="6455592" y="2320839"/>
                  </a:lnTo>
                  <a:lnTo>
                    <a:pt x="6435212" y="2360158"/>
                  </a:lnTo>
                  <a:lnTo>
                    <a:pt x="6411020" y="2396974"/>
                  </a:lnTo>
                  <a:lnTo>
                    <a:pt x="6383280" y="2431025"/>
                  </a:lnTo>
                  <a:lnTo>
                    <a:pt x="6352252" y="2462050"/>
                  </a:lnTo>
                  <a:lnTo>
                    <a:pt x="6318199" y="2489787"/>
                  </a:lnTo>
                  <a:lnTo>
                    <a:pt x="6281382" y="2513974"/>
                  </a:lnTo>
                  <a:lnTo>
                    <a:pt x="6242063" y="2534350"/>
                  </a:lnTo>
                  <a:lnTo>
                    <a:pt x="6200505" y="2550653"/>
                  </a:lnTo>
                  <a:lnTo>
                    <a:pt x="6156969" y="2562622"/>
                  </a:lnTo>
                  <a:lnTo>
                    <a:pt x="6111717" y="2569996"/>
                  </a:lnTo>
                  <a:lnTo>
                    <a:pt x="6065012" y="2572512"/>
                  </a:lnTo>
                  <a:lnTo>
                    <a:pt x="428751" y="2572512"/>
                  </a:lnTo>
                  <a:lnTo>
                    <a:pt x="382046" y="2569996"/>
                  </a:lnTo>
                  <a:lnTo>
                    <a:pt x="336794" y="2562622"/>
                  </a:lnTo>
                  <a:lnTo>
                    <a:pt x="293258" y="2550653"/>
                  </a:lnTo>
                  <a:lnTo>
                    <a:pt x="251700" y="2534350"/>
                  </a:lnTo>
                  <a:lnTo>
                    <a:pt x="212381" y="2513974"/>
                  </a:lnTo>
                  <a:lnTo>
                    <a:pt x="175564" y="2489787"/>
                  </a:lnTo>
                  <a:lnTo>
                    <a:pt x="141511" y="2462050"/>
                  </a:lnTo>
                  <a:lnTo>
                    <a:pt x="110483" y="2431025"/>
                  </a:lnTo>
                  <a:lnTo>
                    <a:pt x="82743" y="2396974"/>
                  </a:lnTo>
                  <a:lnTo>
                    <a:pt x="58551" y="2360158"/>
                  </a:lnTo>
                  <a:lnTo>
                    <a:pt x="38171" y="2320839"/>
                  </a:lnTo>
                  <a:lnTo>
                    <a:pt x="21864" y="2279278"/>
                  </a:lnTo>
                  <a:lnTo>
                    <a:pt x="9892" y="2235736"/>
                  </a:lnTo>
                  <a:lnTo>
                    <a:pt x="2516" y="2190476"/>
                  </a:lnTo>
                  <a:lnTo>
                    <a:pt x="0" y="2143760"/>
                  </a:lnTo>
                  <a:lnTo>
                    <a:pt x="0" y="428751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1" name="Google Shape;221;p23"/>
          <p:cNvSpPr txBox="1"/>
          <p:nvPr/>
        </p:nvSpPr>
        <p:spPr>
          <a:xfrm>
            <a:off x="5674614" y="3462654"/>
            <a:ext cx="6082665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3175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behavioral segmentation allows the company to: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6100" marR="0" lvl="1" indent="-227329" algn="l" rtl="0">
              <a:lnSpc>
                <a:spcPct val="113888"/>
              </a:lnSpc>
              <a:spcBef>
                <a:spcPts val="21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Better understand the make up of their customers in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terms of overall and brand-specific engagement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6100" marR="5080" lvl="1" indent="-227329" algn="l" rtl="0">
              <a:lnSpc>
                <a:spcPct val="107722"/>
              </a:lnSpc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Develop marketing communications that are tailored to the needs of each segment (needs revealed through prior purchase behavior and affinity)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542925" lvl="1" indent="-227329" algn="l" rtl="0">
              <a:lnSpc>
                <a:spcPct val="107722"/>
              </a:lnSpc>
              <a:spcBef>
                <a:spcPts val="87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Better target its product and service offerings and create relevant bundled offerings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3551" y="3082688"/>
            <a:ext cx="1255801" cy="12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/>
              <a:t>Life Stage/ Demographic Segmentation</a:t>
            </a:r>
            <a:endParaRPr sz="3200" dirty="0"/>
          </a:p>
        </p:txBody>
      </p:sp>
      <p:grpSp>
        <p:nvGrpSpPr>
          <p:cNvPr id="228" name="Google Shape;228;p24"/>
          <p:cNvGrpSpPr/>
          <p:nvPr/>
        </p:nvGrpSpPr>
        <p:grpSpPr>
          <a:xfrm>
            <a:off x="5050525" y="1274063"/>
            <a:ext cx="6566937" cy="2092452"/>
            <a:chOff x="5050525" y="1274063"/>
            <a:chExt cx="6566937" cy="2092452"/>
          </a:xfrm>
        </p:grpSpPr>
        <p:pic>
          <p:nvPicPr>
            <p:cNvPr id="229" name="Google Shape;229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50525" y="1280119"/>
              <a:ext cx="6566937" cy="2039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05400" y="1274063"/>
              <a:ext cx="6505956" cy="2092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4"/>
            <p:cNvSpPr/>
            <p:nvPr/>
          </p:nvSpPr>
          <p:spPr>
            <a:xfrm>
              <a:off x="5088636" y="1295399"/>
              <a:ext cx="6495415" cy="1967864"/>
            </a:xfrm>
            <a:custGeom>
              <a:avLst/>
              <a:gdLst/>
              <a:ahLst/>
              <a:cxnLst/>
              <a:rect l="l" t="t" r="r" b="b"/>
              <a:pathLst>
                <a:path w="6495415" h="1967864" extrusionOk="0">
                  <a:moveTo>
                    <a:pt x="6167373" y="0"/>
                  </a:moveTo>
                  <a:lnTo>
                    <a:pt x="327913" y="0"/>
                  </a:lnTo>
                  <a:lnTo>
                    <a:pt x="279457" y="3555"/>
                  </a:lnTo>
                  <a:lnTo>
                    <a:pt x="233208" y="13883"/>
                  </a:lnTo>
                  <a:lnTo>
                    <a:pt x="189673" y="30477"/>
                  </a:lnTo>
                  <a:lnTo>
                    <a:pt x="149361" y="52828"/>
                  </a:lnTo>
                  <a:lnTo>
                    <a:pt x="112778" y="80431"/>
                  </a:lnTo>
                  <a:lnTo>
                    <a:pt x="80431" y="112778"/>
                  </a:lnTo>
                  <a:lnTo>
                    <a:pt x="52828" y="149361"/>
                  </a:lnTo>
                  <a:lnTo>
                    <a:pt x="30477" y="189673"/>
                  </a:lnTo>
                  <a:lnTo>
                    <a:pt x="13883" y="233208"/>
                  </a:lnTo>
                  <a:lnTo>
                    <a:pt x="3555" y="279457"/>
                  </a:lnTo>
                  <a:lnTo>
                    <a:pt x="0" y="327913"/>
                  </a:lnTo>
                  <a:lnTo>
                    <a:pt x="0" y="1639570"/>
                  </a:lnTo>
                  <a:lnTo>
                    <a:pt x="3555" y="1688026"/>
                  </a:lnTo>
                  <a:lnTo>
                    <a:pt x="13883" y="1734275"/>
                  </a:lnTo>
                  <a:lnTo>
                    <a:pt x="30477" y="1777810"/>
                  </a:lnTo>
                  <a:lnTo>
                    <a:pt x="52828" y="1818122"/>
                  </a:lnTo>
                  <a:lnTo>
                    <a:pt x="80431" y="1854705"/>
                  </a:lnTo>
                  <a:lnTo>
                    <a:pt x="112778" y="1887052"/>
                  </a:lnTo>
                  <a:lnTo>
                    <a:pt x="149361" y="1914655"/>
                  </a:lnTo>
                  <a:lnTo>
                    <a:pt x="189673" y="1937006"/>
                  </a:lnTo>
                  <a:lnTo>
                    <a:pt x="233208" y="1953600"/>
                  </a:lnTo>
                  <a:lnTo>
                    <a:pt x="279457" y="1963928"/>
                  </a:lnTo>
                  <a:lnTo>
                    <a:pt x="327913" y="1967484"/>
                  </a:lnTo>
                  <a:lnTo>
                    <a:pt x="6167373" y="1967484"/>
                  </a:lnTo>
                  <a:lnTo>
                    <a:pt x="6215830" y="1963928"/>
                  </a:lnTo>
                  <a:lnTo>
                    <a:pt x="6262079" y="1953600"/>
                  </a:lnTo>
                  <a:lnTo>
                    <a:pt x="6305614" y="1937006"/>
                  </a:lnTo>
                  <a:lnTo>
                    <a:pt x="6345926" y="1914655"/>
                  </a:lnTo>
                  <a:lnTo>
                    <a:pt x="6382509" y="1887052"/>
                  </a:lnTo>
                  <a:lnTo>
                    <a:pt x="6414856" y="1854705"/>
                  </a:lnTo>
                  <a:lnTo>
                    <a:pt x="6442459" y="1818122"/>
                  </a:lnTo>
                  <a:lnTo>
                    <a:pt x="6464810" y="1777810"/>
                  </a:lnTo>
                  <a:lnTo>
                    <a:pt x="6481404" y="1734275"/>
                  </a:lnTo>
                  <a:lnTo>
                    <a:pt x="6491732" y="1688026"/>
                  </a:lnTo>
                  <a:lnTo>
                    <a:pt x="6495288" y="1639570"/>
                  </a:lnTo>
                  <a:lnTo>
                    <a:pt x="6495288" y="327913"/>
                  </a:lnTo>
                  <a:lnTo>
                    <a:pt x="6491732" y="279457"/>
                  </a:lnTo>
                  <a:lnTo>
                    <a:pt x="6481404" y="233208"/>
                  </a:lnTo>
                  <a:lnTo>
                    <a:pt x="6464810" y="189673"/>
                  </a:lnTo>
                  <a:lnTo>
                    <a:pt x="6442459" y="149361"/>
                  </a:lnTo>
                  <a:lnTo>
                    <a:pt x="6414856" y="112778"/>
                  </a:lnTo>
                  <a:lnTo>
                    <a:pt x="6382509" y="80431"/>
                  </a:lnTo>
                  <a:lnTo>
                    <a:pt x="6345926" y="52828"/>
                  </a:lnTo>
                  <a:lnTo>
                    <a:pt x="6305614" y="30477"/>
                  </a:lnTo>
                  <a:lnTo>
                    <a:pt x="6262079" y="13883"/>
                  </a:lnTo>
                  <a:lnTo>
                    <a:pt x="6215830" y="3555"/>
                  </a:lnTo>
                  <a:lnTo>
                    <a:pt x="6167373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088636" y="1295399"/>
              <a:ext cx="6495415" cy="1967864"/>
            </a:xfrm>
            <a:custGeom>
              <a:avLst/>
              <a:gdLst/>
              <a:ahLst/>
              <a:cxnLst/>
              <a:rect l="l" t="t" r="r" b="b"/>
              <a:pathLst>
                <a:path w="6495415" h="1967864" extrusionOk="0">
                  <a:moveTo>
                    <a:pt x="0" y="327913"/>
                  </a:moveTo>
                  <a:lnTo>
                    <a:pt x="3555" y="279457"/>
                  </a:lnTo>
                  <a:lnTo>
                    <a:pt x="13883" y="233208"/>
                  </a:lnTo>
                  <a:lnTo>
                    <a:pt x="30477" y="189673"/>
                  </a:lnTo>
                  <a:lnTo>
                    <a:pt x="52828" y="149361"/>
                  </a:lnTo>
                  <a:lnTo>
                    <a:pt x="80431" y="112778"/>
                  </a:lnTo>
                  <a:lnTo>
                    <a:pt x="112778" y="80431"/>
                  </a:lnTo>
                  <a:lnTo>
                    <a:pt x="149361" y="52828"/>
                  </a:lnTo>
                  <a:lnTo>
                    <a:pt x="189673" y="30477"/>
                  </a:lnTo>
                  <a:lnTo>
                    <a:pt x="233208" y="13883"/>
                  </a:lnTo>
                  <a:lnTo>
                    <a:pt x="279457" y="3555"/>
                  </a:lnTo>
                  <a:lnTo>
                    <a:pt x="327913" y="0"/>
                  </a:lnTo>
                  <a:lnTo>
                    <a:pt x="6167373" y="0"/>
                  </a:lnTo>
                  <a:lnTo>
                    <a:pt x="6215830" y="3555"/>
                  </a:lnTo>
                  <a:lnTo>
                    <a:pt x="6262079" y="13883"/>
                  </a:lnTo>
                  <a:lnTo>
                    <a:pt x="6305614" y="30477"/>
                  </a:lnTo>
                  <a:lnTo>
                    <a:pt x="6345926" y="52828"/>
                  </a:lnTo>
                  <a:lnTo>
                    <a:pt x="6382509" y="80431"/>
                  </a:lnTo>
                  <a:lnTo>
                    <a:pt x="6414856" y="112778"/>
                  </a:lnTo>
                  <a:lnTo>
                    <a:pt x="6442459" y="149361"/>
                  </a:lnTo>
                  <a:lnTo>
                    <a:pt x="6464810" y="189673"/>
                  </a:lnTo>
                  <a:lnTo>
                    <a:pt x="6481404" y="233208"/>
                  </a:lnTo>
                  <a:lnTo>
                    <a:pt x="6491732" y="279457"/>
                  </a:lnTo>
                  <a:lnTo>
                    <a:pt x="6495288" y="327913"/>
                  </a:lnTo>
                  <a:lnTo>
                    <a:pt x="6495288" y="1639570"/>
                  </a:lnTo>
                  <a:lnTo>
                    <a:pt x="6491732" y="1688026"/>
                  </a:lnTo>
                  <a:lnTo>
                    <a:pt x="6481404" y="1734275"/>
                  </a:lnTo>
                  <a:lnTo>
                    <a:pt x="6464810" y="1777810"/>
                  </a:lnTo>
                  <a:lnTo>
                    <a:pt x="6442459" y="1818122"/>
                  </a:lnTo>
                  <a:lnTo>
                    <a:pt x="6414856" y="1854705"/>
                  </a:lnTo>
                  <a:lnTo>
                    <a:pt x="6382509" y="1887052"/>
                  </a:lnTo>
                  <a:lnTo>
                    <a:pt x="6345926" y="1914655"/>
                  </a:lnTo>
                  <a:lnTo>
                    <a:pt x="6305614" y="1937006"/>
                  </a:lnTo>
                  <a:lnTo>
                    <a:pt x="6262079" y="1953600"/>
                  </a:lnTo>
                  <a:lnTo>
                    <a:pt x="6215830" y="1963928"/>
                  </a:lnTo>
                  <a:lnTo>
                    <a:pt x="6167373" y="1967484"/>
                  </a:lnTo>
                  <a:lnTo>
                    <a:pt x="327913" y="1967484"/>
                  </a:lnTo>
                  <a:lnTo>
                    <a:pt x="279457" y="1963928"/>
                  </a:lnTo>
                  <a:lnTo>
                    <a:pt x="233208" y="1953600"/>
                  </a:lnTo>
                  <a:lnTo>
                    <a:pt x="189673" y="1937006"/>
                  </a:lnTo>
                  <a:lnTo>
                    <a:pt x="149361" y="1914655"/>
                  </a:lnTo>
                  <a:lnTo>
                    <a:pt x="112778" y="1887052"/>
                  </a:lnTo>
                  <a:lnTo>
                    <a:pt x="80431" y="1854705"/>
                  </a:lnTo>
                  <a:lnTo>
                    <a:pt x="52828" y="1818122"/>
                  </a:lnTo>
                  <a:lnTo>
                    <a:pt x="30477" y="1777810"/>
                  </a:lnTo>
                  <a:lnTo>
                    <a:pt x="13883" y="1734275"/>
                  </a:lnTo>
                  <a:lnTo>
                    <a:pt x="3555" y="1688026"/>
                  </a:lnTo>
                  <a:lnTo>
                    <a:pt x="0" y="1639570"/>
                  </a:lnTo>
                  <a:lnTo>
                    <a:pt x="0" y="327913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3" name="Google Shape;233;p24"/>
          <p:cNvSpPr txBox="1"/>
          <p:nvPr/>
        </p:nvSpPr>
        <p:spPr>
          <a:xfrm>
            <a:off x="5272975" y="1502802"/>
            <a:ext cx="6122035" cy="137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317500" marR="508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segmentation to identify distinct groups of customers or prospects based on </a:t>
            </a:r>
            <a:r>
              <a:rPr 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demographic characteristics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(e.g., age, income, marital status, presence of children, homeownership)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246379" lvl="0" indent="-304800" algn="l" rtl="0">
              <a:lnSpc>
                <a:spcPct val="107722"/>
              </a:lnSpc>
              <a:spcBef>
                <a:spcPts val="43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Life stage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segmentation can be built on limited data captured at preference center or overlaid data (TSP) to add sufficient demographic data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4"/>
          <p:cNvGrpSpPr/>
          <p:nvPr/>
        </p:nvGrpSpPr>
        <p:grpSpPr>
          <a:xfrm>
            <a:off x="3005327" y="1260347"/>
            <a:ext cx="2051303" cy="2048255"/>
            <a:chOff x="3005327" y="1260347"/>
            <a:chExt cx="2051303" cy="2048255"/>
          </a:xfrm>
        </p:grpSpPr>
        <p:pic>
          <p:nvPicPr>
            <p:cNvPr id="235" name="Google Shape;235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05327" y="1260347"/>
              <a:ext cx="2051303" cy="2048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86099" y="1764791"/>
              <a:ext cx="1888236" cy="110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4"/>
            <p:cNvSpPr/>
            <p:nvPr/>
          </p:nvSpPr>
          <p:spPr>
            <a:xfrm>
              <a:off x="3047999" y="1280159"/>
              <a:ext cx="1971039" cy="1967864"/>
            </a:xfrm>
            <a:custGeom>
              <a:avLst/>
              <a:gdLst/>
              <a:ahLst/>
              <a:cxnLst/>
              <a:rect l="l" t="t" r="r" b="b"/>
              <a:pathLst>
                <a:path w="1971039" h="1967864" extrusionOk="0">
                  <a:moveTo>
                    <a:pt x="1642617" y="0"/>
                  </a:moveTo>
                  <a:lnTo>
                    <a:pt x="327913" y="0"/>
                  </a:lnTo>
                  <a:lnTo>
                    <a:pt x="279457" y="3555"/>
                  </a:lnTo>
                  <a:lnTo>
                    <a:pt x="233208" y="13883"/>
                  </a:lnTo>
                  <a:lnTo>
                    <a:pt x="189673" y="30477"/>
                  </a:lnTo>
                  <a:lnTo>
                    <a:pt x="149361" y="52828"/>
                  </a:lnTo>
                  <a:lnTo>
                    <a:pt x="112778" y="80431"/>
                  </a:lnTo>
                  <a:lnTo>
                    <a:pt x="80431" y="112778"/>
                  </a:lnTo>
                  <a:lnTo>
                    <a:pt x="52828" y="149361"/>
                  </a:lnTo>
                  <a:lnTo>
                    <a:pt x="30477" y="189673"/>
                  </a:lnTo>
                  <a:lnTo>
                    <a:pt x="13883" y="233208"/>
                  </a:lnTo>
                  <a:lnTo>
                    <a:pt x="3555" y="279457"/>
                  </a:lnTo>
                  <a:lnTo>
                    <a:pt x="0" y="327913"/>
                  </a:lnTo>
                  <a:lnTo>
                    <a:pt x="0" y="1639569"/>
                  </a:lnTo>
                  <a:lnTo>
                    <a:pt x="3555" y="1688026"/>
                  </a:lnTo>
                  <a:lnTo>
                    <a:pt x="13883" y="1734275"/>
                  </a:lnTo>
                  <a:lnTo>
                    <a:pt x="30477" y="1777810"/>
                  </a:lnTo>
                  <a:lnTo>
                    <a:pt x="52828" y="1818122"/>
                  </a:lnTo>
                  <a:lnTo>
                    <a:pt x="80431" y="1854705"/>
                  </a:lnTo>
                  <a:lnTo>
                    <a:pt x="112778" y="1887052"/>
                  </a:lnTo>
                  <a:lnTo>
                    <a:pt x="149361" y="1914655"/>
                  </a:lnTo>
                  <a:lnTo>
                    <a:pt x="189673" y="1937006"/>
                  </a:lnTo>
                  <a:lnTo>
                    <a:pt x="233208" y="1953600"/>
                  </a:lnTo>
                  <a:lnTo>
                    <a:pt x="279457" y="1963928"/>
                  </a:lnTo>
                  <a:lnTo>
                    <a:pt x="327913" y="1967484"/>
                  </a:lnTo>
                  <a:lnTo>
                    <a:pt x="1642617" y="1967484"/>
                  </a:lnTo>
                  <a:lnTo>
                    <a:pt x="1691074" y="1963928"/>
                  </a:lnTo>
                  <a:lnTo>
                    <a:pt x="1737323" y="1953600"/>
                  </a:lnTo>
                  <a:lnTo>
                    <a:pt x="1780858" y="1937006"/>
                  </a:lnTo>
                  <a:lnTo>
                    <a:pt x="1821170" y="1914655"/>
                  </a:lnTo>
                  <a:lnTo>
                    <a:pt x="1857753" y="1887052"/>
                  </a:lnTo>
                  <a:lnTo>
                    <a:pt x="1890100" y="1854705"/>
                  </a:lnTo>
                  <a:lnTo>
                    <a:pt x="1917703" y="1818122"/>
                  </a:lnTo>
                  <a:lnTo>
                    <a:pt x="1940054" y="1777810"/>
                  </a:lnTo>
                  <a:lnTo>
                    <a:pt x="1956648" y="1734275"/>
                  </a:lnTo>
                  <a:lnTo>
                    <a:pt x="1966976" y="1688026"/>
                  </a:lnTo>
                  <a:lnTo>
                    <a:pt x="1970532" y="1639569"/>
                  </a:lnTo>
                  <a:lnTo>
                    <a:pt x="1970532" y="327913"/>
                  </a:lnTo>
                  <a:lnTo>
                    <a:pt x="1966976" y="279457"/>
                  </a:lnTo>
                  <a:lnTo>
                    <a:pt x="1956648" y="233208"/>
                  </a:lnTo>
                  <a:lnTo>
                    <a:pt x="1940054" y="189673"/>
                  </a:lnTo>
                  <a:lnTo>
                    <a:pt x="1917703" y="149361"/>
                  </a:lnTo>
                  <a:lnTo>
                    <a:pt x="1890100" y="112778"/>
                  </a:lnTo>
                  <a:lnTo>
                    <a:pt x="1857753" y="80431"/>
                  </a:lnTo>
                  <a:lnTo>
                    <a:pt x="1821170" y="52828"/>
                  </a:lnTo>
                  <a:lnTo>
                    <a:pt x="1780858" y="30477"/>
                  </a:lnTo>
                  <a:lnTo>
                    <a:pt x="1737323" y="13883"/>
                  </a:lnTo>
                  <a:lnTo>
                    <a:pt x="1691074" y="3555"/>
                  </a:lnTo>
                  <a:lnTo>
                    <a:pt x="1642617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8" name="Google Shape;238;p24"/>
          <p:cNvSpPr txBox="1"/>
          <p:nvPr/>
        </p:nvSpPr>
        <p:spPr>
          <a:xfrm>
            <a:off x="3254502" y="1834134"/>
            <a:ext cx="1559560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-253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Life Stage Segmentation?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3003790" y="3474709"/>
            <a:ext cx="2036091" cy="2621301"/>
            <a:chOff x="3003790" y="3474709"/>
            <a:chExt cx="2036091" cy="2621301"/>
          </a:xfrm>
        </p:grpSpPr>
        <p:pic>
          <p:nvPicPr>
            <p:cNvPr id="240" name="Google Shape;240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03790" y="3474709"/>
              <a:ext cx="2036091" cy="2621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40964" y="4128516"/>
              <a:ext cx="1828800" cy="138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4"/>
            <p:cNvSpPr/>
            <p:nvPr/>
          </p:nvSpPr>
          <p:spPr>
            <a:xfrm>
              <a:off x="3037332" y="3485388"/>
              <a:ext cx="1973580" cy="2559050"/>
            </a:xfrm>
            <a:custGeom>
              <a:avLst/>
              <a:gdLst/>
              <a:ahLst/>
              <a:cxnLst/>
              <a:rect l="l" t="t" r="r" b="b"/>
              <a:pathLst>
                <a:path w="1973579" h="2559050" extrusionOk="0">
                  <a:moveTo>
                    <a:pt x="1644650" y="0"/>
                  </a:moveTo>
                  <a:lnTo>
                    <a:pt x="328930" y="0"/>
                  </a:lnTo>
                  <a:lnTo>
                    <a:pt x="280335" y="3567"/>
                  </a:lnTo>
                  <a:lnTo>
                    <a:pt x="233950" y="13930"/>
                  </a:lnTo>
                  <a:lnTo>
                    <a:pt x="190284" y="30580"/>
                  </a:lnTo>
                  <a:lnTo>
                    <a:pt x="149847" y="53006"/>
                  </a:lnTo>
                  <a:lnTo>
                    <a:pt x="113149" y="80698"/>
                  </a:lnTo>
                  <a:lnTo>
                    <a:pt x="80698" y="113149"/>
                  </a:lnTo>
                  <a:lnTo>
                    <a:pt x="53006" y="149847"/>
                  </a:lnTo>
                  <a:lnTo>
                    <a:pt x="30580" y="190284"/>
                  </a:lnTo>
                  <a:lnTo>
                    <a:pt x="13930" y="233950"/>
                  </a:lnTo>
                  <a:lnTo>
                    <a:pt x="3567" y="280335"/>
                  </a:lnTo>
                  <a:lnTo>
                    <a:pt x="0" y="328930"/>
                  </a:lnTo>
                  <a:lnTo>
                    <a:pt x="0" y="2229853"/>
                  </a:lnTo>
                  <a:lnTo>
                    <a:pt x="3567" y="2278462"/>
                  </a:lnTo>
                  <a:lnTo>
                    <a:pt x="13930" y="2324857"/>
                  </a:lnTo>
                  <a:lnTo>
                    <a:pt x="30580" y="2368528"/>
                  </a:lnTo>
                  <a:lnTo>
                    <a:pt x="53006" y="2408967"/>
                  </a:lnTo>
                  <a:lnTo>
                    <a:pt x="80698" y="2445665"/>
                  </a:lnTo>
                  <a:lnTo>
                    <a:pt x="113149" y="2478113"/>
                  </a:lnTo>
                  <a:lnTo>
                    <a:pt x="149847" y="2505802"/>
                  </a:lnTo>
                  <a:lnTo>
                    <a:pt x="190284" y="2528223"/>
                  </a:lnTo>
                  <a:lnTo>
                    <a:pt x="233950" y="2544869"/>
                  </a:lnTo>
                  <a:lnTo>
                    <a:pt x="280335" y="2555229"/>
                  </a:lnTo>
                  <a:lnTo>
                    <a:pt x="328930" y="2558796"/>
                  </a:lnTo>
                  <a:lnTo>
                    <a:pt x="1644650" y="2558796"/>
                  </a:lnTo>
                  <a:lnTo>
                    <a:pt x="1693244" y="2555229"/>
                  </a:lnTo>
                  <a:lnTo>
                    <a:pt x="1739629" y="2544869"/>
                  </a:lnTo>
                  <a:lnTo>
                    <a:pt x="1783295" y="2528223"/>
                  </a:lnTo>
                  <a:lnTo>
                    <a:pt x="1823732" y="2505802"/>
                  </a:lnTo>
                  <a:lnTo>
                    <a:pt x="1860430" y="2478113"/>
                  </a:lnTo>
                  <a:lnTo>
                    <a:pt x="1892881" y="2445665"/>
                  </a:lnTo>
                  <a:lnTo>
                    <a:pt x="1920573" y="2408967"/>
                  </a:lnTo>
                  <a:lnTo>
                    <a:pt x="1942999" y="2368528"/>
                  </a:lnTo>
                  <a:lnTo>
                    <a:pt x="1959649" y="2324857"/>
                  </a:lnTo>
                  <a:lnTo>
                    <a:pt x="1970012" y="2278462"/>
                  </a:lnTo>
                  <a:lnTo>
                    <a:pt x="1973580" y="2229853"/>
                  </a:lnTo>
                  <a:lnTo>
                    <a:pt x="1973580" y="328930"/>
                  </a:lnTo>
                  <a:lnTo>
                    <a:pt x="1970012" y="280335"/>
                  </a:lnTo>
                  <a:lnTo>
                    <a:pt x="1959649" y="233950"/>
                  </a:lnTo>
                  <a:lnTo>
                    <a:pt x="1942999" y="190284"/>
                  </a:lnTo>
                  <a:lnTo>
                    <a:pt x="1920573" y="149847"/>
                  </a:lnTo>
                  <a:lnTo>
                    <a:pt x="1892881" y="113149"/>
                  </a:lnTo>
                  <a:lnTo>
                    <a:pt x="1860430" y="80698"/>
                  </a:lnTo>
                  <a:lnTo>
                    <a:pt x="1823732" y="53006"/>
                  </a:lnTo>
                  <a:lnTo>
                    <a:pt x="1783295" y="30580"/>
                  </a:lnTo>
                  <a:lnTo>
                    <a:pt x="1739629" y="13930"/>
                  </a:lnTo>
                  <a:lnTo>
                    <a:pt x="1693244" y="3567"/>
                  </a:lnTo>
                  <a:lnTo>
                    <a:pt x="1644650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3" name="Google Shape;243;p24"/>
          <p:cNvSpPr txBox="1"/>
          <p:nvPr/>
        </p:nvSpPr>
        <p:spPr>
          <a:xfrm>
            <a:off x="3308730" y="4198111"/>
            <a:ext cx="143383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Should Life Stage Segmentation be Used?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24"/>
          <p:cNvGrpSpPr/>
          <p:nvPr/>
        </p:nvGrpSpPr>
        <p:grpSpPr>
          <a:xfrm>
            <a:off x="5071859" y="3413744"/>
            <a:ext cx="6565417" cy="2656363"/>
            <a:chOff x="5071859" y="3413744"/>
            <a:chExt cx="6565417" cy="2656363"/>
          </a:xfrm>
        </p:grpSpPr>
        <p:pic>
          <p:nvPicPr>
            <p:cNvPr id="245" name="Google Shape;245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71859" y="3413744"/>
              <a:ext cx="6565417" cy="2656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55692" y="3480815"/>
              <a:ext cx="6467856" cy="2563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4"/>
            <p:cNvSpPr/>
            <p:nvPr/>
          </p:nvSpPr>
          <p:spPr>
            <a:xfrm>
              <a:off x="5109972" y="3428999"/>
              <a:ext cx="6494145" cy="2585085"/>
            </a:xfrm>
            <a:custGeom>
              <a:avLst/>
              <a:gdLst/>
              <a:ahLst/>
              <a:cxnLst/>
              <a:rect l="l" t="t" r="r" b="b"/>
              <a:pathLst>
                <a:path w="6494145" h="2585085" extrusionOk="0">
                  <a:moveTo>
                    <a:pt x="6062980" y="0"/>
                  </a:moveTo>
                  <a:lnTo>
                    <a:pt x="430783" y="0"/>
                  </a:lnTo>
                  <a:lnTo>
                    <a:pt x="383853" y="2528"/>
                  </a:lnTo>
                  <a:lnTo>
                    <a:pt x="338384" y="9937"/>
                  </a:lnTo>
                  <a:lnTo>
                    <a:pt x="294639" y="21965"/>
                  </a:lnTo>
                  <a:lnTo>
                    <a:pt x="252883" y="38349"/>
                  </a:lnTo>
                  <a:lnTo>
                    <a:pt x="213378" y="58824"/>
                  </a:lnTo>
                  <a:lnTo>
                    <a:pt x="176387" y="83129"/>
                  </a:lnTo>
                  <a:lnTo>
                    <a:pt x="142173" y="110999"/>
                  </a:lnTo>
                  <a:lnTo>
                    <a:pt x="110999" y="142173"/>
                  </a:lnTo>
                  <a:lnTo>
                    <a:pt x="83129" y="176387"/>
                  </a:lnTo>
                  <a:lnTo>
                    <a:pt x="58824" y="213378"/>
                  </a:lnTo>
                  <a:lnTo>
                    <a:pt x="38349" y="252883"/>
                  </a:lnTo>
                  <a:lnTo>
                    <a:pt x="21965" y="294639"/>
                  </a:lnTo>
                  <a:lnTo>
                    <a:pt x="9937" y="338384"/>
                  </a:lnTo>
                  <a:lnTo>
                    <a:pt x="2528" y="383853"/>
                  </a:lnTo>
                  <a:lnTo>
                    <a:pt x="0" y="430783"/>
                  </a:lnTo>
                  <a:lnTo>
                    <a:pt x="0" y="2153920"/>
                  </a:lnTo>
                  <a:lnTo>
                    <a:pt x="2528" y="2200857"/>
                  </a:lnTo>
                  <a:lnTo>
                    <a:pt x="9937" y="2246331"/>
                  </a:lnTo>
                  <a:lnTo>
                    <a:pt x="21965" y="2290078"/>
                  </a:lnTo>
                  <a:lnTo>
                    <a:pt x="38349" y="2331836"/>
                  </a:lnTo>
                  <a:lnTo>
                    <a:pt x="58824" y="2371342"/>
                  </a:lnTo>
                  <a:lnTo>
                    <a:pt x="83129" y="2408332"/>
                  </a:lnTo>
                  <a:lnTo>
                    <a:pt x="110999" y="2442545"/>
                  </a:lnTo>
                  <a:lnTo>
                    <a:pt x="142173" y="2473717"/>
                  </a:lnTo>
                  <a:lnTo>
                    <a:pt x="176387" y="2501585"/>
                  </a:lnTo>
                  <a:lnTo>
                    <a:pt x="213378" y="2525887"/>
                  </a:lnTo>
                  <a:lnTo>
                    <a:pt x="252883" y="2546360"/>
                  </a:lnTo>
                  <a:lnTo>
                    <a:pt x="294639" y="2562741"/>
                  </a:lnTo>
                  <a:lnTo>
                    <a:pt x="338384" y="2574767"/>
                  </a:lnTo>
                  <a:lnTo>
                    <a:pt x="383853" y="2582176"/>
                  </a:lnTo>
                  <a:lnTo>
                    <a:pt x="430783" y="2584704"/>
                  </a:lnTo>
                  <a:lnTo>
                    <a:pt x="6062980" y="2584704"/>
                  </a:lnTo>
                  <a:lnTo>
                    <a:pt x="6109910" y="2582176"/>
                  </a:lnTo>
                  <a:lnTo>
                    <a:pt x="6155379" y="2574767"/>
                  </a:lnTo>
                  <a:lnTo>
                    <a:pt x="6199123" y="2562741"/>
                  </a:lnTo>
                  <a:lnTo>
                    <a:pt x="6240880" y="2546360"/>
                  </a:lnTo>
                  <a:lnTo>
                    <a:pt x="6280385" y="2525887"/>
                  </a:lnTo>
                  <a:lnTo>
                    <a:pt x="6317376" y="2501585"/>
                  </a:lnTo>
                  <a:lnTo>
                    <a:pt x="6351590" y="2473717"/>
                  </a:lnTo>
                  <a:lnTo>
                    <a:pt x="6382764" y="2442545"/>
                  </a:lnTo>
                  <a:lnTo>
                    <a:pt x="6410634" y="2408332"/>
                  </a:lnTo>
                  <a:lnTo>
                    <a:pt x="6434939" y="2371342"/>
                  </a:lnTo>
                  <a:lnTo>
                    <a:pt x="6455414" y="2331836"/>
                  </a:lnTo>
                  <a:lnTo>
                    <a:pt x="6471798" y="2290078"/>
                  </a:lnTo>
                  <a:lnTo>
                    <a:pt x="6483826" y="2246331"/>
                  </a:lnTo>
                  <a:lnTo>
                    <a:pt x="6491235" y="2200857"/>
                  </a:lnTo>
                  <a:lnTo>
                    <a:pt x="6493763" y="2153920"/>
                  </a:lnTo>
                  <a:lnTo>
                    <a:pt x="6493763" y="430783"/>
                  </a:lnTo>
                  <a:lnTo>
                    <a:pt x="6491235" y="383853"/>
                  </a:lnTo>
                  <a:lnTo>
                    <a:pt x="6483826" y="338384"/>
                  </a:lnTo>
                  <a:lnTo>
                    <a:pt x="6471798" y="294640"/>
                  </a:lnTo>
                  <a:lnTo>
                    <a:pt x="6455414" y="252883"/>
                  </a:lnTo>
                  <a:lnTo>
                    <a:pt x="6434939" y="213378"/>
                  </a:lnTo>
                  <a:lnTo>
                    <a:pt x="6410634" y="176387"/>
                  </a:lnTo>
                  <a:lnTo>
                    <a:pt x="6382764" y="142173"/>
                  </a:lnTo>
                  <a:lnTo>
                    <a:pt x="6351590" y="110999"/>
                  </a:lnTo>
                  <a:lnTo>
                    <a:pt x="6317376" y="83129"/>
                  </a:lnTo>
                  <a:lnTo>
                    <a:pt x="6280385" y="58824"/>
                  </a:lnTo>
                  <a:lnTo>
                    <a:pt x="6240880" y="38349"/>
                  </a:lnTo>
                  <a:lnTo>
                    <a:pt x="6199123" y="21965"/>
                  </a:lnTo>
                  <a:lnTo>
                    <a:pt x="6155379" y="9937"/>
                  </a:lnTo>
                  <a:lnTo>
                    <a:pt x="6109910" y="2528"/>
                  </a:lnTo>
                  <a:lnTo>
                    <a:pt x="6062980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109972" y="3428999"/>
              <a:ext cx="6494145" cy="2585085"/>
            </a:xfrm>
            <a:custGeom>
              <a:avLst/>
              <a:gdLst/>
              <a:ahLst/>
              <a:cxnLst/>
              <a:rect l="l" t="t" r="r" b="b"/>
              <a:pathLst>
                <a:path w="6494145" h="2585085" extrusionOk="0">
                  <a:moveTo>
                    <a:pt x="0" y="430783"/>
                  </a:moveTo>
                  <a:lnTo>
                    <a:pt x="2528" y="383853"/>
                  </a:lnTo>
                  <a:lnTo>
                    <a:pt x="9937" y="338384"/>
                  </a:lnTo>
                  <a:lnTo>
                    <a:pt x="21965" y="294639"/>
                  </a:lnTo>
                  <a:lnTo>
                    <a:pt x="38349" y="252883"/>
                  </a:lnTo>
                  <a:lnTo>
                    <a:pt x="58824" y="213378"/>
                  </a:lnTo>
                  <a:lnTo>
                    <a:pt x="83129" y="176387"/>
                  </a:lnTo>
                  <a:lnTo>
                    <a:pt x="110999" y="142173"/>
                  </a:lnTo>
                  <a:lnTo>
                    <a:pt x="142173" y="110999"/>
                  </a:lnTo>
                  <a:lnTo>
                    <a:pt x="176387" y="83129"/>
                  </a:lnTo>
                  <a:lnTo>
                    <a:pt x="213378" y="58824"/>
                  </a:lnTo>
                  <a:lnTo>
                    <a:pt x="252883" y="38349"/>
                  </a:lnTo>
                  <a:lnTo>
                    <a:pt x="294639" y="21965"/>
                  </a:lnTo>
                  <a:lnTo>
                    <a:pt x="338384" y="9937"/>
                  </a:lnTo>
                  <a:lnTo>
                    <a:pt x="383853" y="2528"/>
                  </a:lnTo>
                  <a:lnTo>
                    <a:pt x="430783" y="0"/>
                  </a:lnTo>
                  <a:lnTo>
                    <a:pt x="6062980" y="0"/>
                  </a:lnTo>
                  <a:lnTo>
                    <a:pt x="6109910" y="2528"/>
                  </a:lnTo>
                  <a:lnTo>
                    <a:pt x="6155379" y="9937"/>
                  </a:lnTo>
                  <a:lnTo>
                    <a:pt x="6199123" y="21965"/>
                  </a:lnTo>
                  <a:lnTo>
                    <a:pt x="6240880" y="38349"/>
                  </a:lnTo>
                  <a:lnTo>
                    <a:pt x="6280385" y="58824"/>
                  </a:lnTo>
                  <a:lnTo>
                    <a:pt x="6317376" y="83129"/>
                  </a:lnTo>
                  <a:lnTo>
                    <a:pt x="6351590" y="110999"/>
                  </a:lnTo>
                  <a:lnTo>
                    <a:pt x="6382764" y="142173"/>
                  </a:lnTo>
                  <a:lnTo>
                    <a:pt x="6410634" y="176387"/>
                  </a:lnTo>
                  <a:lnTo>
                    <a:pt x="6434939" y="213378"/>
                  </a:lnTo>
                  <a:lnTo>
                    <a:pt x="6455414" y="252883"/>
                  </a:lnTo>
                  <a:lnTo>
                    <a:pt x="6471798" y="294640"/>
                  </a:lnTo>
                  <a:lnTo>
                    <a:pt x="6483826" y="338384"/>
                  </a:lnTo>
                  <a:lnTo>
                    <a:pt x="6491235" y="383853"/>
                  </a:lnTo>
                  <a:lnTo>
                    <a:pt x="6493763" y="430783"/>
                  </a:lnTo>
                  <a:lnTo>
                    <a:pt x="6493763" y="2153920"/>
                  </a:lnTo>
                  <a:lnTo>
                    <a:pt x="6491235" y="2200857"/>
                  </a:lnTo>
                  <a:lnTo>
                    <a:pt x="6483826" y="2246331"/>
                  </a:lnTo>
                  <a:lnTo>
                    <a:pt x="6471798" y="2290078"/>
                  </a:lnTo>
                  <a:lnTo>
                    <a:pt x="6455414" y="2331836"/>
                  </a:lnTo>
                  <a:lnTo>
                    <a:pt x="6434939" y="2371342"/>
                  </a:lnTo>
                  <a:lnTo>
                    <a:pt x="6410634" y="2408332"/>
                  </a:lnTo>
                  <a:lnTo>
                    <a:pt x="6382764" y="2442545"/>
                  </a:lnTo>
                  <a:lnTo>
                    <a:pt x="6351590" y="2473717"/>
                  </a:lnTo>
                  <a:lnTo>
                    <a:pt x="6317376" y="2501585"/>
                  </a:lnTo>
                  <a:lnTo>
                    <a:pt x="6280385" y="2525887"/>
                  </a:lnTo>
                  <a:lnTo>
                    <a:pt x="6240880" y="2546360"/>
                  </a:lnTo>
                  <a:lnTo>
                    <a:pt x="6199123" y="2562741"/>
                  </a:lnTo>
                  <a:lnTo>
                    <a:pt x="6155379" y="2574767"/>
                  </a:lnTo>
                  <a:lnTo>
                    <a:pt x="6109910" y="2582176"/>
                  </a:lnTo>
                  <a:lnTo>
                    <a:pt x="6062980" y="2584704"/>
                  </a:lnTo>
                  <a:lnTo>
                    <a:pt x="430783" y="2584704"/>
                  </a:lnTo>
                  <a:lnTo>
                    <a:pt x="383853" y="2582176"/>
                  </a:lnTo>
                  <a:lnTo>
                    <a:pt x="338384" y="2574767"/>
                  </a:lnTo>
                  <a:lnTo>
                    <a:pt x="294639" y="2562741"/>
                  </a:lnTo>
                  <a:lnTo>
                    <a:pt x="252883" y="2546360"/>
                  </a:lnTo>
                  <a:lnTo>
                    <a:pt x="213378" y="2525887"/>
                  </a:lnTo>
                  <a:lnTo>
                    <a:pt x="176387" y="2501585"/>
                  </a:lnTo>
                  <a:lnTo>
                    <a:pt x="142173" y="2473717"/>
                  </a:lnTo>
                  <a:lnTo>
                    <a:pt x="110999" y="2442545"/>
                  </a:lnTo>
                  <a:lnTo>
                    <a:pt x="83129" y="2408332"/>
                  </a:lnTo>
                  <a:lnTo>
                    <a:pt x="58824" y="2371342"/>
                  </a:lnTo>
                  <a:lnTo>
                    <a:pt x="38349" y="2331836"/>
                  </a:lnTo>
                  <a:lnTo>
                    <a:pt x="21965" y="2290078"/>
                  </a:lnTo>
                  <a:lnTo>
                    <a:pt x="9937" y="2246331"/>
                  </a:lnTo>
                  <a:lnTo>
                    <a:pt x="2528" y="2200857"/>
                  </a:lnTo>
                  <a:lnTo>
                    <a:pt x="0" y="2153920"/>
                  </a:lnTo>
                  <a:lnTo>
                    <a:pt x="0" y="430783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9" name="Google Shape;249;p24"/>
          <p:cNvSpPr txBox="1"/>
          <p:nvPr/>
        </p:nvSpPr>
        <p:spPr>
          <a:xfrm>
            <a:off x="5313234" y="3733060"/>
            <a:ext cx="6082665" cy="15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3175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 life stage segmentation allows the company to: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6100" marR="410844" lvl="1" indent="-227329" algn="l" rtl="0">
              <a:lnSpc>
                <a:spcPct val="107722"/>
              </a:lnSpc>
              <a:spcBef>
                <a:spcPts val="464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Better understand the composition of customers or prospects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5080" lvl="1" indent="-227329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Develop marketing communications that are tailored to the product needs of each segment (product needs inferred based on product mapping exercise or segment characteristics)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6100" marR="0" lvl="1" indent="-227329" algn="l" rtl="0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Better position its product and service offerings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3551" y="3082688"/>
            <a:ext cx="1255801" cy="12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5"/>
          <p:cNvGrpSpPr/>
          <p:nvPr/>
        </p:nvGrpSpPr>
        <p:grpSpPr>
          <a:xfrm>
            <a:off x="5329415" y="1030224"/>
            <a:ext cx="6565417" cy="2959607"/>
            <a:chOff x="5329415" y="609600"/>
            <a:chExt cx="6565417" cy="3380231"/>
          </a:xfrm>
        </p:grpSpPr>
        <p:pic>
          <p:nvPicPr>
            <p:cNvPr id="257" name="Google Shape;25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29415" y="670551"/>
              <a:ext cx="6565417" cy="318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40680" y="609600"/>
              <a:ext cx="6402324" cy="33802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5"/>
            <p:cNvSpPr/>
            <p:nvPr/>
          </p:nvSpPr>
          <p:spPr>
            <a:xfrm>
              <a:off x="5367528" y="685800"/>
              <a:ext cx="6494145" cy="3116580"/>
            </a:xfrm>
            <a:custGeom>
              <a:avLst/>
              <a:gdLst/>
              <a:ahLst/>
              <a:cxnLst/>
              <a:rect l="l" t="t" r="r" b="b"/>
              <a:pathLst>
                <a:path w="6494145" h="3116579" extrusionOk="0">
                  <a:moveTo>
                    <a:pt x="5974333" y="0"/>
                  </a:moveTo>
                  <a:lnTo>
                    <a:pt x="519430" y="0"/>
                  </a:lnTo>
                  <a:lnTo>
                    <a:pt x="472148" y="2122"/>
                  </a:lnTo>
                  <a:lnTo>
                    <a:pt x="426056" y="8368"/>
                  </a:lnTo>
                  <a:lnTo>
                    <a:pt x="381338" y="18553"/>
                  </a:lnTo>
                  <a:lnTo>
                    <a:pt x="338176" y="32494"/>
                  </a:lnTo>
                  <a:lnTo>
                    <a:pt x="296753" y="50008"/>
                  </a:lnTo>
                  <a:lnTo>
                    <a:pt x="257254" y="70913"/>
                  </a:lnTo>
                  <a:lnTo>
                    <a:pt x="219862" y="95023"/>
                  </a:lnTo>
                  <a:lnTo>
                    <a:pt x="184759" y="122156"/>
                  </a:lnTo>
                  <a:lnTo>
                    <a:pt x="152130" y="152130"/>
                  </a:lnTo>
                  <a:lnTo>
                    <a:pt x="122156" y="184759"/>
                  </a:lnTo>
                  <a:lnTo>
                    <a:pt x="95023" y="219862"/>
                  </a:lnTo>
                  <a:lnTo>
                    <a:pt x="70913" y="257254"/>
                  </a:lnTo>
                  <a:lnTo>
                    <a:pt x="50008" y="296753"/>
                  </a:lnTo>
                  <a:lnTo>
                    <a:pt x="32494" y="338176"/>
                  </a:lnTo>
                  <a:lnTo>
                    <a:pt x="18553" y="381338"/>
                  </a:lnTo>
                  <a:lnTo>
                    <a:pt x="8368" y="426056"/>
                  </a:lnTo>
                  <a:lnTo>
                    <a:pt x="2122" y="472148"/>
                  </a:lnTo>
                  <a:lnTo>
                    <a:pt x="0" y="519429"/>
                  </a:lnTo>
                  <a:lnTo>
                    <a:pt x="0" y="2597150"/>
                  </a:lnTo>
                  <a:lnTo>
                    <a:pt x="2122" y="2644431"/>
                  </a:lnTo>
                  <a:lnTo>
                    <a:pt x="8368" y="2690523"/>
                  </a:lnTo>
                  <a:lnTo>
                    <a:pt x="18553" y="2735241"/>
                  </a:lnTo>
                  <a:lnTo>
                    <a:pt x="32494" y="2778403"/>
                  </a:lnTo>
                  <a:lnTo>
                    <a:pt x="50008" y="2819826"/>
                  </a:lnTo>
                  <a:lnTo>
                    <a:pt x="70913" y="2859325"/>
                  </a:lnTo>
                  <a:lnTo>
                    <a:pt x="95023" y="2896717"/>
                  </a:lnTo>
                  <a:lnTo>
                    <a:pt x="122156" y="2931820"/>
                  </a:lnTo>
                  <a:lnTo>
                    <a:pt x="152130" y="2964449"/>
                  </a:lnTo>
                  <a:lnTo>
                    <a:pt x="184759" y="2994423"/>
                  </a:lnTo>
                  <a:lnTo>
                    <a:pt x="219862" y="3021556"/>
                  </a:lnTo>
                  <a:lnTo>
                    <a:pt x="257254" y="3045666"/>
                  </a:lnTo>
                  <a:lnTo>
                    <a:pt x="296753" y="3066571"/>
                  </a:lnTo>
                  <a:lnTo>
                    <a:pt x="338176" y="3084085"/>
                  </a:lnTo>
                  <a:lnTo>
                    <a:pt x="381338" y="3098026"/>
                  </a:lnTo>
                  <a:lnTo>
                    <a:pt x="426056" y="3108211"/>
                  </a:lnTo>
                  <a:lnTo>
                    <a:pt x="472148" y="3114457"/>
                  </a:lnTo>
                  <a:lnTo>
                    <a:pt x="519430" y="3116580"/>
                  </a:lnTo>
                  <a:lnTo>
                    <a:pt x="5974333" y="3116580"/>
                  </a:lnTo>
                  <a:lnTo>
                    <a:pt x="6021615" y="3114457"/>
                  </a:lnTo>
                  <a:lnTo>
                    <a:pt x="6067707" y="3108211"/>
                  </a:lnTo>
                  <a:lnTo>
                    <a:pt x="6112425" y="3098026"/>
                  </a:lnTo>
                  <a:lnTo>
                    <a:pt x="6155587" y="3084085"/>
                  </a:lnTo>
                  <a:lnTo>
                    <a:pt x="6197010" y="3066571"/>
                  </a:lnTo>
                  <a:lnTo>
                    <a:pt x="6236509" y="3045666"/>
                  </a:lnTo>
                  <a:lnTo>
                    <a:pt x="6273901" y="3021556"/>
                  </a:lnTo>
                  <a:lnTo>
                    <a:pt x="6309004" y="2994423"/>
                  </a:lnTo>
                  <a:lnTo>
                    <a:pt x="6341633" y="2964449"/>
                  </a:lnTo>
                  <a:lnTo>
                    <a:pt x="6371607" y="2931820"/>
                  </a:lnTo>
                  <a:lnTo>
                    <a:pt x="6398740" y="2896717"/>
                  </a:lnTo>
                  <a:lnTo>
                    <a:pt x="6422850" y="2859325"/>
                  </a:lnTo>
                  <a:lnTo>
                    <a:pt x="6443755" y="2819826"/>
                  </a:lnTo>
                  <a:lnTo>
                    <a:pt x="6461269" y="2778403"/>
                  </a:lnTo>
                  <a:lnTo>
                    <a:pt x="6475210" y="2735241"/>
                  </a:lnTo>
                  <a:lnTo>
                    <a:pt x="6485395" y="2690523"/>
                  </a:lnTo>
                  <a:lnTo>
                    <a:pt x="6491641" y="2644431"/>
                  </a:lnTo>
                  <a:lnTo>
                    <a:pt x="6493764" y="2597150"/>
                  </a:lnTo>
                  <a:lnTo>
                    <a:pt x="6493764" y="519429"/>
                  </a:lnTo>
                  <a:lnTo>
                    <a:pt x="6491641" y="472148"/>
                  </a:lnTo>
                  <a:lnTo>
                    <a:pt x="6485395" y="426056"/>
                  </a:lnTo>
                  <a:lnTo>
                    <a:pt x="6475210" y="381338"/>
                  </a:lnTo>
                  <a:lnTo>
                    <a:pt x="6461269" y="338176"/>
                  </a:lnTo>
                  <a:lnTo>
                    <a:pt x="6443755" y="296753"/>
                  </a:lnTo>
                  <a:lnTo>
                    <a:pt x="6422850" y="257254"/>
                  </a:lnTo>
                  <a:lnTo>
                    <a:pt x="6398740" y="219862"/>
                  </a:lnTo>
                  <a:lnTo>
                    <a:pt x="6371607" y="184759"/>
                  </a:lnTo>
                  <a:lnTo>
                    <a:pt x="6341633" y="152130"/>
                  </a:lnTo>
                  <a:lnTo>
                    <a:pt x="6309004" y="122156"/>
                  </a:lnTo>
                  <a:lnTo>
                    <a:pt x="6273901" y="95023"/>
                  </a:lnTo>
                  <a:lnTo>
                    <a:pt x="6236509" y="70913"/>
                  </a:lnTo>
                  <a:lnTo>
                    <a:pt x="6197010" y="50008"/>
                  </a:lnTo>
                  <a:lnTo>
                    <a:pt x="6155587" y="32494"/>
                  </a:lnTo>
                  <a:lnTo>
                    <a:pt x="6112425" y="18553"/>
                  </a:lnTo>
                  <a:lnTo>
                    <a:pt x="6067707" y="8368"/>
                  </a:lnTo>
                  <a:lnTo>
                    <a:pt x="6021615" y="2122"/>
                  </a:lnTo>
                  <a:lnTo>
                    <a:pt x="5974333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5367528" y="685800"/>
              <a:ext cx="6494145" cy="3116580"/>
            </a:xfrm>
            <a:custGeom>
              <a:avLst/>
              <a:gdLst/>
              <a:ahLst/>
              <a:cxnLst/>
              <a:rect l="l" t="t" r="r" b="b"/>
              <a:pathLst>
                <a:path w="6494145" h="3116579" extrusionOk="0">
                  <a:moveTo>
                    <a:pt x="0" y="519429"/>
                  </a:moveTo>
                  <a:lnTo>
                    <a:pt x="2122" y="472148"/>
                  </a:lnTo>
                  <a:lnTo>
                    <a:pt x="8368" y="426056"/>
                  </a:lnTo>
                  <a:lnTo>
                    <a:pt x="18553" y="381338"/>
                  </a:lnTo>
                  <a:lnTo>
                    <a:pt x="32494" y="338176"/>
                  </a:lnTo>
                  <a:lnTo>
                    <a:pt x="50008" y="296753"/>
                  </a:lnTo>
                  <a:lnTo>
                    <a:pt x="70913" y="257254"/>
                  </a:lnTo>
                  <a:lnTo>
                    <a:pt x="95023" y="219862"/>
                  </a:lnTo>
                  <a:lnTo>
                    <a:pt x="122156" y="184759"/>
                  </a:lnTo>
                  <a:lnTo>
                    <a:pt x="152130" y="152130"/>
                  </a:lnTo>
                  <a:lnTo>
                    <a:pt x="184759" y="122156"/>
                  </a:lnTo>
                  <a:lnTo>
                    <a:pt x="219862" y="95023"/>
                  </a:lnTo>
                  <a:lnTo>
                    <a:pt x="257254" y="70913"/>
                  </a:lnTo>
                  <a:lnTo>
                    <a:pt x="296753" y="50008"/>
                  </a:lnTo>
                  <a:lnTo>
                    <a:pt x="338176" y="32494"/>
                  </a:lnTo>
                  <a:lnTo>
                    <a:pt x="381338" y="18553"/>
                  </a:lnTo>
                  <a:lnTo>
                    <a:pt x="426056" y="8368"/>
                  </a:lnTo>
                  <a:lnTo>
                    <a:pt x="472148" y="2122"/>
                  </a:lnTo>
                  <a:lnTo>
                    <a:pt x="519430" y="0"/>
                  </a:lnTo>
                  <a:lnTo>
                    <a:pt x="5974333" y="0"/>
                  </a:lnTo>
                  <a:lnTo>
                    <a:pt x="6021615" y="2122"/>
                  </a:lnTo>
                  <a:lnTo>
                    <a:pt x="6067707" y="8368"/>
                  </a:lnTo>
                  <a:lnTo>
                    <a:pt x="6112425" y="18553"/>
                  </a:lnTo>
                  <a:lnTo>
                    <a:pt x="6155587" y="32494"/>
                  </a:lnTo>
                  <a:lnTo>
                    <a:pt x="6197010" y="50008"/>
                  </a:lnTo>
                  <a:lnTo>
                    <a:pt x="6236509" y="70913"/>
                  </a:lnTo>
                  <a:lnTo>
                    <a:pt x="6273901" y="95023"/>
                  </a:lnTo>
                  <a:lnTo>
                    <a:pt x="6309004" y="122156"/>
                  </a:lnTo>
                  <a:lnTo>
                    <a:pt x="6341633" y="152130"/>
                  </a:lnTo>
                  <a:lnTo>
                    <a:pt x="6371607" y="184759"/>
                  </a:lnTo>
                  <a:lnTo>
                    <a:pt x="6398740" y="219862"/>
                  </a:lnTo>
                  <a:lnTo>
                    <a:pt x="6422850" y="257254"/>
                  </a:lnTo>
                  <a:lnTo>
                    <a:pt x="6443755" y="296753"/>
                  </a:lnTo>
                  <a:lnTo>
                    <a:pt x="6461269" y="338176"/>
                  </a:lnTo>
                  <a:lnTo>
                    <a:pt x="6475210" y="381338"/>
                  </a:lnTo>
                  <a:lnTo>
                    <a:pt x="6485395" y="426056"/>
                  </a:lnTo>
                  <a:lnTo>
                    <a:pt x="6491641" y="472148"/>
                  </a:lnTo>
                  <a:lnTo>
                    <a:pt x="6493764" y="519429"/>
                  </a:lnTo>
                  <a:lnTo>
                    <a:pt x="6493764" y="2597150"/>
                  </a:lnTo>
                  <a:lnTo>
                    <a:pt x="6491641" y="2644431"/>
                  </a:lnTo>
                  <a:lnTo>
                    <a:pt x="6485395" y="2690523"/>
                  </a:lnTo>
                  <a:lnTo>
                    <a:pt x="6475210" y="2735241"/>
                  </a:lnTo>
                  <a:lnTo>
                    <a:pt x="6461269" y="2778403"/>
                  </a:lnTo>
                  <a:lnTo>
                    <a:pt x="6443755" y="2819826"/>
                  </a:lnTo>
                  <a:lnTo>
                    <a:pt x="6422850" y="2859325"/>
                  </a:lnTo>
                  <a:lnTo>
                    <a:pt x="6398740" y="2896717"/>
                  </a:lnTo>
                  <a:lnTo>
                    <a:pt x="6371607" y="2931820"/>
                  </a:lnTo>
                  <a:lnTo>
                    <a:pt x="6341633" y="2964449"/>
                  </a:lnTo>
                  <a:lnTo>
                    <a:pt x="6309004" y="2994423"/>
                  </a:lnTo>
                  <a:lnTo>
                    <a:pt x="6273901" y="3021556"/>
                  </a:lnTo>
                  <a:lnTo>
                    <a:pt x="6236509" y="3045666"/>
                  </a:lnTo>
                  <a:lnTo>
                    <a:pt x="6197010" y="3066571"/>
                  </a:lnTo>
                  <a:lnTo>
                    <a:pt x="6155587" y="3084085"/>
                  </a:lnTo>
                  <a:lnTo>
                    <a:pt x="6112425" y="3098026"/>
                  </a:lnTo>
                  <a:lnTo>
                    <a:pt x="6067707" y="3108211"/>
                  </a:lnTo>
                  <a:lnTo>
                    <a:pt x="6021615" y="3114457"/>
                  </a:lnTo>
                  <a:lnTo>
                    <a:pt x="5974333" y="3116580"/>
                  </a:lnTo>
                  <a:lnTo>
                    <a:pt x="519430" y="3116580"/>
                  </a:lnTo>
                  <a:lnTo>
                    <a:pt x="472148" y="3114457"/>
                  </a:lnTo>
                  <a:lnTo>
                    <a:pt x="426056" y="3108211"/>
                  </a:lnTo>
                  <a:lnTo>
                    <a:pt x="381338" y="3098026"/>
                  </a:lnTo>
                  <a:lnTo>
                    <a:pt x="338176" y="3084085"/>
                  </a:lnTo>
                  <a:lnTo>
                    <a:pt x="296753" y="3066571"/>
                  </a:lnTo>
                  <a:lnTo>
                    <a:pt x="257254" y="3045666"/>
                  </a:lnTo>
                  <a:lnTo>
                    <a:pt x="219862" y="3021556"/>
                  </a:lnTo>
                  <a:lnTo>
                    <a:pt x="184759" y="2994423"/>
                  </a:lnTo>
                  <a:lnTo>
                    <a:pt x="152130" y="2964449"/>
                  </a:lnTo>
                  <a:lnTo>
                    <a:pt x="122156" y="2931820"/>
                  </a:lnTo>
                  <a:lnTo>
                    <a:pt x="95023" y="2896717"/>
                  </a:lnTo>
                  <a:lnTo>
                    <a:pt x="70913" y="2859325"/>
                  </a:lnTo>
                  <a:lnTo>
                    <a:pt x="50008" y="2819826"/>
                  </a:lnTo>
                  <a:lnTo>
                    <a:pt x="32494" y="2778403"/>
                  </a:lnTo>
                  <a:lnTo>
                    <a:pt x="18553" y="2735241"/>
                  </a:lnTo>
                  <a:lnTo>
                    <a:pt x="8368" y="2690523"/>
                  </a:lnTo>
                  <a:lnTo>
                    <a:pt x="2122" y="2644431"/>
                  </a:lnTo>
                  <a:lnTo>
                    <a:pt x="0" y="2597150"/>
                  </a:lnTo>
                  <a:lnTo>
                    <a:pt x="0" y="519429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1" name="Google Shape;261;p25"/>
          <p:cNvSpPr txBox="1"/>
          <p:nvPr/>
        </p:nvSpPr>
        <p:spPr>
          <a:xfrm>
            <a:off x="5571553" y="1551298"/>
            <a:ext cx="6017260" cy="181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75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Customer segmentation built on </a:t>
            </a:r>
            <a:r>
              <a:rPr lang="en-US" b="1" u="sng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alue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1" u="sng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ttrition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b="1" u="sng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otential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44195" marR="118745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1" i="0" u="sng" strike="noStrike" cap="none" dirty="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alue – the amount of revenue generated in a recent time period)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4195" marR="508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1" i="0" u="sng" strike="noStrike" cap="none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ttrition – the likelihood that a customer has </a:t>
            </a:r>
            <a:r>
              <a:rPr lang="en-US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attrited</a:t>
            </a: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; determined by evaluating the customers purchase pattern (time between visits) and how long it has been since the most recent visit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544195" marR="118745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b="1" i="0" u="sng" strike="noStrike" cap="none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b="0" i="0" u="none" strike="noStrike" cap="none" dirty="0">
                <a:latin typeface="Arial"/>
                <a:ea typeface="Arial"/>
                <a:cs typeface="Arial"/>
                <a:sym typeface="Arial"/>
              </a:rPr>
              <a:t>otential – an estimate of how much a customer spends within the category; based on survey data, or based on appended data (Abacus co-op clients)</a:t>
            </a:r>
            <a:endParaRPr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5"/>
          <p:cNvGrpSpPr/>
          <p:nvPr/>
        </p:nvGrpSpPr>
        <p:grpSpPr>
          <a:xfrm>
            <a:off x="3308589" y="1127748"/>
            <a:ext cx="1981227" cy="2695994"/>
            <a:chOff x="3308589" y="705585"/>
            <a:chExt cx="1981227" cy="3118157"/>
          </a:xfrm>
        </p:grpSpPr>
        <p:pic>
          <p:nvPicPr>
            <p:cNvPr id="263" name="Google Shape;263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08589" y="705585"/>
              <a:ext cx="1981227" cy="311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54323" y="1882127"/>
              <a:ext cx="1888236" cy="83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5"/>
            <p:cNvSpPr/>
            <p:nvPr/>
          </p:nvSpPr>
          <p:spPr>
            <a:xfrm>
              <a:off x="3342131" y="716280"/>
              <a:ext cx="1918970" cy="3055620"/>
            </a:xfrm>
            <a:custGeom>
              <a:avLst/>
              <a:gdLst/>
              <a:ahLst/>
              <a:cxnLst/>
              <a:rect l="l" t="t" r="r" b="b"/>
              <a:pathLst>
                <a:path w="1918970" h="3055620" extrusionOk="0">
                  <a:moveTo>
                    <a:pt x="1598929" y="0"/>
                  </a:moveTo>
                  <a:lnTo>
                    <a:pt x="319785" y="0"/>
                  </a:lnTo>
                  <a:lnTo>
                    <a:pt x="272520" y="3466"/>
                  </a:lnTo>
                  <a:lnTo>
                    <a:pt x="227411" y="13535"/>
                  </a:lnTo>
                  <a:lnTo>
                    <a:pt x="184953" y="29714"/>
                  </a:lnTo>
                  <a:lnTo>
                    <a:pt x="145639" y="51508"/>
                  </a:lnTo>
                  <a:lnTo>
                    <a:pt x="109965" y="78423"/>
                  </a:lnTo>
                  <a:lnTo>
                    <a:pt x="78423" y="109965"/>
                  </a:lnTo>
                  <a:lnTo>
                    <a:pt x="51508" y="145639"/>
                  </a:lnTo>
                  <a:lnTo>
                    <a:pt x="29714" y="184953"/>
                  </a:lnTo>
                  <a:lnTo>
                    <a:pt x="13535" y="227411"/>
                  </a:lnTo>
                  <a:lnTo>
                    <a:pt x="3466" y="272520"/>
                  </a:lnTo>
                  <a:lnTo>
                    <a:pt x="0" y="319786"/>
                  </a:lnTo>
                  <a:lnTo>
                    <a:pt x="0" y="2735834"/>
                  </a:lnTo>
                  <a:lnTo>
                    <a:pt x="3466" y="2783099"/>
                  </a:lnTo>
                  <a:lnTo>
                    <a:pt x="13535" y="2828208"/>
                  </a:lnTo>
                  <a:lnTo>
                    <a:pt x="29714" y="2870666"/>
                  </a:lnTo>
                  <a:lnTo>
                    <a:pt x="51508" y="2909980"/>
                  </a:lnTo>
                  <a:lnTo>
                    <a:pt x="78423" y="2945654"/>
                  </a:lnTo>
                  <a:lnTo>
                    <a:pt x="109965" y="2977196"/>
                  </a:lnTo>
                  <a:lnTo>
                    <a:pt x="145639" y="3004111"/>
                  </a:lnTo>
                  <a:lnTo>
                    <a:pt x="184953" y="3025905"/>
                  </a:lnTo>
                  <a:lnTo>
                    <a:pt x="227411" y="3042084"/>
                  </a:lnTo>
                  <a:lnTo>
                    <a:pt x="272520" y="3052153"/>
                  </a:lnTo>
                  <a:lnTo>
                    <a:pt x="319785" y="3055620"/>
                  </a:lnTo>
                  <a:lnTo>
                    <a:pt x="1598929" y="3055620"/>
                  </a:lnTo>
                  <a:lnTo>
                    <a:pt x="1646195" y="3052153"/>
                  </a:lnTo>
                  <a:lnTo>
                    <a:pt x="1691304" y="3042084"/>
                  </a:lnTo>
                  <a:lnTo>
                    <a:pt x="1733762" y="3025905"/>
                  </a:lnTo>
                  <a:lnTo>
                    <a:pt x="1773076" y="3004111"/>
                  </a:lnTo>
                  <a:lnTo>
                    <a:pt x="1808750" y="2977196"/>
                  </a:lnTo>
                  <a:lnTo>
                    <a:pt x="1840292" y="2945654"/>
                  </a:lnTo>
                  <a:lnTo>
                    <a:pt x="1867207" y="2909980"/>
                  </a:lnTo>
                  <a:lnTo>
                    <a:pt x="1889001" y="2870666"/>
                  </a:lnTo>
                  <a:lnTo>
                    <a:pt x="1905180" y="2828208"/>
                  </a:lnTo>
                  <a:lnTo>
                    <a:pt x="1915249" y="2783099"/>
                  </a:lnTo>
                  <a:lnTo>
                    <a:pt x="1918715" y="2735834"/>
                  </a:lnTo>
                  <a:lnTo>
                    <a:pt x="1918715" y="319786"/>
                  </a:lnTo>
                  <a:lnTo>
                    <a:pt x="1915249" y="272520"/>
                  </a:lnTo>
                  <a:lnTo>
                    <a:pt x="1905180" y="227411"/>
                  </a:lnTo>
                  <a:lnTo>
                    <a:pt x="1889001" y="184953"/>
                  </a:lnTo>
                  <a:lnTo>
                    <a:pt x="1867207" y="145639"/>
                  </a:lnTo>
                  <a:lnTo>
                    <a:pt x="1840292" y="109965"/>
                  </a:lnTo>
                  <a:lnTo>
                    <a:pt x="1808750" y="78423"/>
                  </a:lnTo>
                  <a:lnTo>
                    <a:pt x="1773076" y="51508"/>
                  </a:lnTo>
                  <a:lnTo>
                    <a:pt x="1733762" y="29714"/>
                  </a:lnTo>
                  <a:lnTo>
                    <a:pt x="1691304" y="13535"/>
                  </a:lnTo>
                  <a:lnTo>
                    <a:pt x="1646195" y="3466"/>
                  </a:lnTo>
                  <a:lnTo>
                    <a:pt x="1598929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6" name="Google Shape;266;p25"/>
          <p:cNvSpPr txBox="1"/>
          <p:nvPr/>
        </p:nvSpPr>
        <p:spPr>
          <a:xfrm>
            <a:off x="3522090" y="1951177"/>
            <a:ext cx="155956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VAP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5"/>
          <p:cNvGrpSpPr/>
          <p:nvPr/>
        </p:nvGrpSpPr>
        <p:grpSpPr>
          <a:xfrm>
            <a:off x="3331429" y="3916658"/>
            <a:ext cx="1985841" cy="1888279"/>
            <a:chOff x="3331429" y="3916658"/>
            <a:chExt cx="1985841" cy="1888279"/>
          </a:xfrm>
        </p:grpSpPr>
        <p:pic>
          <p:nvPicPr>
            <p:cNvPr id="268" name="Google Shape;268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31429" y="3916658"/>
              <a:ext cx="1985841" cy="1888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2715" y="4203192"/>
              <a:ext cx="1828800" cy="1383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5"/>
            <p:cNvSpPr/>
            <p:nvPr/>
          </p:nvSpPr>
          <p:spPr>
            <a:xfrm>
              <a:off x="3364991" y="3927348"/>
              <a:ext cx="1923414" cy="1826260"/>
            </a:xfrm>
            <a:custGeom>
              <a:avLst/>
              <a:gdLst/>
              <a:ahLst/>
              <a:cxnLst/>
              <a:rect l="l" t="t" r="r" b="b"/>
              <a:pathLst>
                <a:path w="1923414" h="1826260" extrusionOk="0">
                  <a:moveTo>
                    <a:pt x="1618996" y="0"/>
                  </a:moveTo>
                  <a:lnTo>
                    <a:pt x="304292" y="0"/>
                  </a:lnTo>
                  <a:lnTo>
                    <a:pt x="254942" y="3983"/>
                  </a:lnTo>
                  <a:lnTo>
                    <a:pt x="208125" y="15516"/>
                  </a:lnTo>
                  <a:lnTo>
                    <a:pt x="164467" y="33971"/>
                  </a:lnTo>
                  <a:lnTo>
                    <a:pt x="124596" y="58720"/>
                  </a:lnTo>
                  <a:lnTo>
                    <a:pt x="89138" y="89138"/>
                  </a:lnTo>
                  <a:lnTo>
                    <a:pt x="58720" y="124596"/>
                  </a:lnTo>
                  <a:lnTo>
                    <a:pt x="33971" y="164467"/>
                  </a:lnTo>
                  <a:lnTo>
                    <a:pt x="15516" y="208125"/>
                  </a:lnTo>
                  <a:lnTo>
                    <a:pt x="3983" y="254942"/>
                  </a:lnTo>
                  <a:lnTo>
                    <a:pt x="0" y="304291"/>
                  </a:lnTo>
                  <a:lnTo>
                    <a:pt x="0" y="1521460"/>
                  </a:lnTo>
                  <a:lnTo>
                    <a:pt x="3983" y="1570818"/>
                  </a:lnTo>
                  <a:lnTo>
                    <a:pt x="15516" y="1617641"/>
                  </a:lnTo>
                  <a:lnTo>
                    <a:pt x="33971" y="1661301"/>
                  </a:lnTo>
                  <a:lnTo>
                    <a:pt x="58720" y="1701172"/>
                  </a:lnTo>
                  <a:lnTo>
                    <a:pt x="89138" y="1736628"/>
                  </a:lnTo>
                  <a:lnTo>
                    <a:pt x="124596" y="1767042"/>
                  </a:lnTo>
                  <a:lnTo>
                    <a:pt x="164467" y="1791788"/>
                  </a:lnTo>
                  <a:lnTo>
                    <a:pt x="208125" y="1810239"/>
                  </a:lnTo>
                  <a:lnTo>
                    <a:pt x="254942" y="1821769"/>
                  </a:lnTo>
                  <a:lnTo>
                    <a:pt x="304292" y="1825752"/>
                  </a:lnTo>
                  <a:lnTo>
                    <a:pt x="1618996" y="1825752"/>
                  </a:lnTo>
                  <a:lnTo>
                    <a:pt x="1668345" y="1821769"/>
                  </a:lnTo>
                  <a:lnTo>
                    <a:pt x="1715162" y="1810239"/>
                  </a:lnTo>
                  <a:lnTo>
                    <a:pt x="1758820" y="1791788"/>
                  </a:lnTo>
                  <a:lnTo>
                    <a:pt x="1798691" y="1767042"/>
                  </a:lnTo>
                  <a:lnTo>
                    <a:pt x="1834149" y="1736628"/>
                  </a:lnTo>
                  <a:lnTo>
                    <a:pt x="1864567" y="1701172"/>
                  </a:lnTo>
                  <a:lnTo>
                    <a:pt x="1889316" y="1661301"/>
                  </a:lnTo>
                  <a:lnTo>
                    <a:pt x="1907771" y="1617641"/>
                  </a:lnTo>
                  <a:lnTo>
                    <a:pt x="1919304" y="1570818"/>
                  </a:lnTo>
                  <a:lnTo>
                    <a:pt x="1923288" y="1521460"/>
                  </a:lnTo>
                  <a:lnTo>
                    <a:pt x="1923288" y="304291"/>
                  </a:lnTo>
                  <a:lnTo>
                    <a:pt x="1919304" y="254942"/>
                  </a:lnTo>
                  <a:lnTo>
                    <a:pt x="1907771" y="208125"/>
                  </a:lnTo>
                  <a:lnTo>
                    <a:pt x="1889316" y="164467"/>
                  </a:lnTo>
                  <a:lnTo>
                    <a:pt x="1864567" y="124596"/>
                  </a:lnTo>
                  <a:lnTo>
                    <a:pt x="1834149" y="89138"/>
                  </a:lnTo>
                  <a:lnTo>
                    <a:pt x="1798691" y="58720"/>
                  </a:lnTo>
                  <a:lnTo>
                    <a:pt x="1758820" y="33971"/>
                  </a:lnTo>
                  <a:lnTo>
                    <a:pt x="1715162" y="15516"/>
                  </a:lnTo>
                  <a:lnTo>
                    <a:pt x="1668345" y="3983"/>
                  </a:lnTo>
                  <a:lnTo>
                    <a:pt x="1618996" y="0"/>
                  </a:lnTo>
                  <a:close/>
                </a:path>
              </a:pathLst>
            </a:custGeom>
            <a:solidFill>
              <a:srgbClr val="DB920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71" name="Google Shape;271;p25"/>
          <p:cNvSpPr txBox="1"/>
          <p:nvPr/>
        </p:nvSpPr>
        <p:spPr>
          <a:xfrm>
            <a:off x="3611117" y="4274057"/>
            <a:ext cx="1433195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0965" marR="9334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Should VAP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 Used?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25"/>
          <p:cNvGrpSpPr/>
          <p:nvPr/>
        </p:nvGrpSpPr>
        <p:grpSpPr>
          <a:xfrm>
            <a:off x="5320284" y="3893820"/>
            <a:ext cx="6583679" cy="1967483"/>
            <a:chOff x="5320284" y="3893820"/>
            <a:chExt cx="6583679" cy="1967483"/>
          </a:xfrm>
        </p:grpSpPr>
        <p:pic>
          <p:nvPicPr>
            <p:cNvPr id="273" name="Google Shape;273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320284" y="3893820"/>
              <a:ext cx="6583679" cy="193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78196" y="3928872"/>
              <a:ext cx="6225540" cy="1932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5"/>
            <p:cNvSpPr/>
            <p:nvPr/>
          </p:nvSpPr>
          <p:spPr>
            <a:xfrm>
              <a:off x="5367528" y="3918204"/>
              <a:ext cx="6494145" cy="1844039"/>
            </a:xfrm>
            <a:custGeom>
              <a:avLst/>
              <a:gdLst/>
              <a:ahLst/>
              <a:cxnLst/>
              <a:rect l="l" t="t" r="r" b="b"/>
              <a:pathLst>
                <a:path w="6494145" h="1844039" extrusionOk="0">
                  <a:moveTo>
                    <a:pt x="6186424" y="0"/>
                  </a:moveTo>
                  <a:lnTo>
                    <a:pt x="307339" y="0"/>
                  </a:lnTo>
                  <a:lnTo>
                    <a:pt x="261910" y="3331"/>
                  </a:lnTo>
                  <a:lnTo>
                    <a:pt x="218554" y="13007"/>
                  </a:lnTo>
                  <a:lnTo>
                    <a:pt x="177747" y="28555"/>
                  </a:lnTo>
                  <a:lnTo>
                    <a:pt x="139963" y="49499"/>
                  </a:lnTo>
                  <a:lnTo>
                    <a:pt x="105678" y="75365"/>
                  </a:lnTo>
                  <a:lnTo>
                    <a:pt x="75365" y="105678"/>
                  </a:lnTo>
                  <a:lnTo>
                    <a:pt x="49499" y="139963"/>
                  </a:lnTo>
                  <a:lnTo>
                    <a:pt x="28555" y="177747"/>
                  </a:lnTo>
                  <a:lnTo>
                    <a:pt x="13007" y="218554"/>
                  </a:lnTo>
                  <a:lnTo>
                    <a:pt x="3331" y="261910"/>
                  </a:lnTo>
                  <a:lnTo>
                    <a:pt x="0" y="307340"/>
                  </a:lnTo>
                  <a:lnTo>
                    <a:pt x="0" y="1536700"/>
                  </a:lnTo>
                  <a:lnTo>
                    <a:pt x="3331" y="1582115"/>
                  </a:lnTo>
                  <a:lnTo>
                    <a:pt x="13007" y="1625462"/>
                  </a:lnTo>
                  <a:lnTo>
                    <a:pt x="28555" y="1666265"/>
                  </a:lnTo>
                  <a:lnTo>
                    <a:pt x="49499" y="1704048"/>
                  </a:lnTo>
                  <a:lnTo>
                    <a:pt x="75365" y="1738336"/>
                  </a:lnTo>
                  <a:lnTo>
                    <a:pt x="105678" y="1768653"/>
                  </a:lnTo>
                  <a:lnTo>
                    <a:pt x="139963" y="1794524"/>
                  </a:lnTo>
                  <a:lnTo>
                    <a:pt x="177747" y="1815474"/>
                  </a:lnTo>
                  <a:lnTo>
                    <a:pt x="218554" y="1831027"/>
                  </a:lnTo>
                  <a:lnTo>
                    <a:pt x="261910" y="1840707"/>
                  </a:lnTo>
                  <a:lnTo>
                    <a:pt x="307339" y="1844040"/>
                  </a:lnTo>
                  <a:lnTo>
                    <a:pt x="6186424" y="1844040"/>
                  </a:lnTo>
                  <a:lnTo>
                    <a:pt x="6231853" y="1840707"/>
                  </a:lnTo>
                  <a:lnTo>
                    <a:pt x="6275209" y="1831027"/>
                  </a:lnTo>
                  <a:lnTo>
                    <a:pt x="6316016" y="1815474"/>
                  </a:lnTo>
                  <a:lnTo>
                    <a:pt x="6353800" y="1794524"/>
                  </a:lnTo>
                  <a:lnTo>
                    <a:pt x="6388085" y="1768653"/>
                  </a:lnTo>
                  <a:lnTo>
                    <a:pt x="6418398" y="1738336"/>
                  </a:lnTo>
                  <a:lnTo>
                    <a:pt x="6444264" y="1704048"/>
                  </a:lnTo>
                  <a:lnTo>
                    <a:pt x="6465208" y="1666265"/>
                  </a:lnTo>
                  <a:lnTo>
                    <a:pt x="6480756" y="1625462"/>
                  </a:lnTo>
                  <a:lnTo>
                    <a:pt x="6490432" y="1582115"/>
                  </a:lnTo>
                  <a:lnTo>
                    <a:pt x="6493764" y="1536700"/>
                  </a:lnTo>
                  <a:lnTo>
                    <a:pt x="6493764" y="307340"/>
                  </a:lnTo>
                  <a:lnTo>
                    <a:pt x="6490432" y="261910"/>
                  </a:lnTo>
                  <a:lnTo>
                    <a:pt x="6480756" y="218554"/>
                  </a:lnTo>
                  <a:lnTo>
                    <a:pt x="6465208" y="177747"/>
                  </a:lnTo>
                  <a:lnTo>
                    <a:pt x="6444264" y="139963"/>
                  </a:lnTo>
                  <a:lnTo>
                    <a:pt x="6418398" y="105678"/>
                  </a:lnTo>
                  <a:lnTo>
                    <a:pt x="6388085" y="75365"/>
                  </a:lnTo>
                  <a:lnTo>
                    <a:pt x="6353800" y="49499"/>
                  </a:lnTo>
                  <a:lnTo>
                    <a:pt x="6316016" y="28555"/>
                  </a:lnTo>
                  <a:lnTo>
                    <a:pt x="6275209" y="13007"/>
                  </a:lnTo>
                  <a:lnTo>
                    <a:pt x="6231853" y="3331"/>
                  </a:lnTo>
                  <a:lnTo>
                    <a:pt x="6186424" y="0"/>
                  </a:lnTo>
                  <a:close/>
                </a:path>
              </a:pathLst>
            </a:custGeom>
            <a:solidFill>
              <a:srgbClr val="F0D3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367528" y="3918204"/>
              <a:ext cx="6494145" cy="1844039"/>
            </a:xfrm>
            <a:custGeom>
              <a:avLst/>
              <a:gdLst/>
              <a:ahLst/>
              <a:cxnLst/>
              <a:rect l="l" t="t" r="r" b="b"/>
              <a:pathLst>
                <a:path w="6494145" h="1844039" extrusionOk="0">
                  <a:moveTo>
                    <a:pt x="0" y="307340"/>
                  </a:moveTo>
                  <a:lnTo>
                    <a:pt x="3331" y="261910"/>
                  </a:lnTo>
                  <a:lnTo>
                    <a:pt x="13007" y="218554"/>
                  </a:lnTo>
                  <a:lnTo>
                    <a:pt x="28555" y="177747"/>
                  </a:lnTo>
                  <a:lnTo>
                    <a:pt x="49499" y="139963"/>
                  </a:lnTo>
                  <a:lnTo>
                    <a:pt x="75365" y="105678"/>
                  </a:lnTo>
                  <a:lnTo>
                    <a:pt x="105678" y="75365"/>
                  </a:lnTo>
                  <a:lnTo>
                    <a:pt x="139963" y="49499"/>
                  </a:lnTo>
                  <a:lnTo>
                    <a:pt x="177747" y="28555"/>
                  </a:lnTo>
                  <a:lnTo>
                    <a:pt x="218554" y="13007"/>
                  </a:lnTo>
                  <a:lnTo>
                    <a:pt x="261910" y="3331"/>
                  </a:lnTo>
                  <a:lnTo>
                    <a:pt x="307339" y="0"/>
                  </a:lnTo>
                  <a:lnTo>
                    <a:pt x="6186424" y="0"/>
                  </a:lnTo>
                  <a:lnTo>
                    <a:pt x="6231853" y="3331"/>
                  </a:lnTo>
                  <a:lnTo>
                    <a:pt x="6275209" y="13007"/>
                  </a:lnTo>
                  <a:lnTo>
                    <a:pt x="6316016" y="28555"/>
                  </a:lnTo>
                  <a:lnTo>
                    <a:pt x="6353800" y="49499"/>
                  </a:lnTo>
                  <a:lnTo>
                    <a:pt x="6388085" y="75365"/>
                  </a:lnTo>
                  <a:lnTo>
                    <a:pt x="6418398" y="105678"/>
                  </a:lnTo>
                  <a:lnTo>
                    <a:pt x="6444264" y="139963"/>
                  </a:lnTo>
                  <a:lnTo>
                    <a:pt x="6465208" y="177747"/>
                  </a:lnTo>
                  <a:lnTo>
                    <a:pt x="6480756" y="218554"/>
                  </a:lnTo>
                  <a:lnTo>
                    <a:pt x="6490432" y="261910"/>
                  </a:lnTo>
                  <a:lnTo>
                    <a:pt x="6493764" y="307340"/>
                  </a:lnTo>
                  <a:lnTo>
                    <a:pt x="6493764" y="1536700"/>
                  </a:lnTo>
                  <a:lnTo>
                    <a:pt x="6490432" y="1582115"/>
                  </a:lnTo>
                  <a:lnTo>
                    <a:pt x="6480756" y="1625462"/>
                  </a:lnTo>
                  <a:lnTo>
                    <a:pt x="6465208" y="1666265"/>
                  </a:lnTo>
                  <a:lnTo>
                    <a:pt x="6444264" y="1704048"/>
                  </a:lnTo>
                  <a:lnTo>
                    <a:pt x="6418398" y="1738336"/>
                  </a:lnTo>
                  <a:lnTo>
                    <a:pt x="6388085" y="1768653"/>
                  </a:lnTo>
                  <a:lnTo>
                    <a:pt x="6353800" y="1794524"/>
                  </a:lnTo>
                  <a:lnTo>
                    <a:pt x="6316016" y="1815474"/>
                  </a:lnTo>
                  <a:lnTo>
                    <a:pt x="6275209" y="1831027"/>
                  </a:lnTo>
                  <a:lnTo>
                    <a:pt x="6231853" y="1840707"/>
                  </a:lnTo>
                  <a:lnTo>
                    <a:pt x="6186424" y="1844040"/>
                  </a:lnTo>
                  <a:lnTo>
                    <a:pt x="307339" y="1844040"/>
                  </a:lnTo>
                  <a:lnTo>
                    <a:pt x="261910" y="1840707"/>
                  </a:lnTo>
                  <a:lnTo>
                    <a:pt x="218554" y="1831027"/>
                  </a:lnTo>
                  <a:lnTo>
                    <a:pt x="177747" y="1815474"/>
                  </a:lnTo>
                  <a:lnTo>
                    <a:pt x="139963" y="1794524"/>
                  </a:lnTo>
                  <a:lnTo>
                    <a:pt x="105678" y="1768653"/>
                  </a:lnTo>
                  <a:lnTo>
                    <a:pt x="75365" y="1738336"/>
                  </a:lnTo>
                  <a:lnTo>
                    <a:pt x="49499" y="1704048"/>
                  </a:lnTo>
                  <a:lnTo>
                    <a:pt x="28555" y="1666265"/>
                  </a:lnTo>
                  <a:lnTo>
                    <a:pt x="13007" y="1625462"/>
                  </a:lnTo>
                  <a:lnTo>
                    <a:pt x="3331" y="1582115"/>
                  </a:lnTo>
                  <a:lnTo>
                    <a:pt x="0" y="1536700"/>
                  </a:lnTo>
                  <a:lnTo>
                    <a:pt x="0" y="307340"/>
                  </a:lnTo>
                  <a:close/>
                </a:path>
              </a:pathLst>
            </a:custGeom>
            <a:noFill/>
            <a:ln w="9525" cap="flat" cmpd="sng">
              <a:solidFill>
                <a:srgbClr val="D7D2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77" name="Google Shape;277;p25"/>
          <p:cNvSpPr txBox="1"/>
          <p:nvPr/>
        </p:nvSpPr>
        <p:spPr>
          <a:xfrm>
            <a:off x="5571553" y="4212337"/>
            <a:ext cx="5838825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17500" marR="508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Provides a basis for optimizing alignment of marketing efforts and customizing communications based on segment placement: – ignore, activate, retain, engage, upsell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17500" marR="65405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segmentation is applicable to loyalty programs as well as individual marketing campaigns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3551" y="3082688"/>
            <a:ext cx="1255801" cy="1268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1144F-57FF-D924-EBBF-7C8B62F4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9830"/>
            <a:ext cx="11963400" cy="1231106"/>
          </a:xfr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/>
            <a:r>
              <a:rPr lang="en-US" sz="3200" dirty="0">
                <a:sym typeface="Arial"/>
              </a:rPr>
              <a:t>VAP Segmentation</a:t>
            </a:r>
            <a:br>
              <a:rPr lang="en-US" sz="3200" dirty="0">
                <a:sym typeface="Arial"/>
              </a:rPr>
            </a:b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F2426F-583C-4956-3F14-4BA2686E0B89}"/>
              </a:ext>
            </a:extLst>
          </p:cNvPr>
          <p:cNvSpPr txBox="1">
            <a:spLocks/>
          </p:cNvSpPr>
          <p:nvPr/>
        </p:nvSpPr>
        <p:spPr>
          <a:xfrm>
            <a:off x="914400" y="2125980"/>
            <a:ext cx="10363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2663BC"/>
                </a:solidFill>
                <a:latin typeface="Söhne"/>
              </a:rPr>
              <a:t>All Three Types of </a:t>
            </a:r>
            <a:r>
              <a:rPr lang="en-US" sz="4400" b="1" dirty="0">
                <a:solidFill>
                  <a:srgbClr val="2663BC"/>
                </a:solidFill>
                <a:latin typeface="Söhne"/>
                <a:ea typeface="Calibri"/>
                <a:cs typeface="Calibri"/>
                <a:sym typeface="Calibri"/>
              </a:rPr>
              <a:t>Segmentation- How to</a:t>
            </a:r>
            <a:endParaRPr lang="en-US" sz="4400" b="1" dirty="0">
              <a:solidFill>
                <a:srgbClr val="2663BC"/>
              </a:solidFill>
              <a:latin typeface="Söhne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25DEB34-23CE-CA6A-7CAD-2B784062B42D}"/>
              </a:ext>
            </a:extLst>
          </p:cNvPr>
          <p:cNvSpPr txBox="1">
            <a:spLocks/>
          </p:cNvSpPr>
          <p:nvPr/>
        </p:nvSpPr>
        <p:spPr>
          <a:xfrm>
            <a:off x="1828800" y="3059668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rgbClr val="31313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öhne"/>
                <a:ea typeface="+mn-ea"/>
              </a:rPr>
              <a:t>Illustrative Case Studies and Hands on Examples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rlito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1591</Words>
  <Application>Microsoft Office PowerPoint</Application>
  <PresentationFormat>Widescreen</PresentationFormat>
  <Paragraphs>222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Segoe UI Black</vt:lpstr>
      <vt:lpstr>Times New Roman</vt:lpstr>
      <vt:lpstr>Carlito</vt:lpstr>
      <vt:lpstr>Söhne</vt:lpstr>
      <vt:lpstr>Meiryo UI</vt:lpstr>
      <vt:lpstr>Calibri</vt:lpstr>
      <vt:lpstr>Arial Narrow</vt:lpstr>
      <vt:lpstr>Arial</vt:lpstr>
      <vt:lpstr>Office Theme</vt:lpstr>
      <vt:lpstr>PowerPoint Presentation</vt:lpstr>
      <vt:lpstr>Course Roadmap &amp; Assignments</vt:lpstr>
      <vt:lpstr>PowerPoint Presentation</vt:lpstr>
      <vt:lpstr>RFM Segmentation</vt:lpstr>
      <vt:lpstr>Value (potential) Segmentation</vt:lpstr>
      <vt:lpstr>Behavioral Segmentation</vt:lpstr>
      <vt:lpstr>Life Stage/ Demographic Segmentation</vt:lpstr>
      <vt:lpstr>VAP Segmentation </vt:lpstr>
      <vt:lpstr>PowerPoint Presentation</vt:lpstr>
      <vt:lpstr>I. Rules Based Segmentation Example</vt:lpstr>
      <vt:lpstr>II. Supervised Decision Tree Segmentation</vt:lpstr>
      <vt:lpstr>III. Unsupervised Clustering Segmentation</vt:lpstr>
      <vt:lpstr>Regardless of the technique – Qualify your Segments</vt:lpstr>
      <vt:lpstr>PowerPoint Presentation</vt:lpstr>
      <vt:lpstr>Flexdashboard - Building a Dashboard in R</vt:lpstr>
      <vt:lpstr>Orientation Options (Row or Column Basis)</vt:lpstr>
      <vt:lpstr>Item Options</vt:lpstr>
      <vt:lpstr>Flexdashboard (quick demo)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Dupin, Michael</cp:lastModifiedBy>
  <cp:revision>3</cp:revision>
  <dcterms:modified xsi:type="dcterms:W3CDTF">2024-04-23T19:33:16Z</dcterms:modified>
</cp:coreProperties>
</file>